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6" r:id="rId2"/>
    <p:sldMasterId id="2147483708" r:id="rId3"/>
    <p:sldMasterId id="2147483720" r:id="rId4"/>
    <p:sldMasterId id="2147483732" r:id="rId5"/>
    <p:sldMasterId id="2147483792" r:id="rId6"/>
  </p:sldMasterIdLst>
  <p:notesMasterIdLst>
    <p:notesMasterId r:id="rId39"/>
  </p:notesMasterIdLst>
  <p:handoutMasterIdLst>
    <p:handoutMasterId r:id="rId40"/>
  </p:handoutMasterIdLst>
  <p:sldIdLst>
    <p:sldId id="605" r:id="rId7"/>
    <p:sldId id="581" r:id="rId8"/>
    <p:sldId id="580" r:id="rId9"/>
    <p:sldId id="572" r:id="rId10"/>
    <p:sldId id="541" r:id="rId11"/>
    <p:sldId id="559" r:id="rId12"/>
    <p:sldId id="583" r:id="rId13"/>
    <p:sldId id="560" r:id="rId14"/>
    <p:sldId id="561" r:id="rId15"/>
    <p:sldId id="562" r:id="rId16"/>
    <p:sldId id="563" r:id="rId17"/>
    <p:sldId id="585" r:id="rId18"/>
    <p:sldId id="536" r:id="rId19"/>
    <p:sldId id="557" r:id="rId20"/>
    <p:sldId id="587" r:id="rId21"/>
    <p:sldId id="586" r:id="rId22"/>
    <p:sldId id="607" r:id="rId23"/>
    <p:sldId id="598" r:id="rId24"/>
    <p:sldId id="608" r:id="rId25"/>
    <p:sldId id="609" r:id="rId26"/>
    <p:sldId id="610" r:id="rId27"/>
    <p:sldId id="611" r:id="rId28"/>
    <p:sldId id="613" r:id="rId29"/>
    <p:sldId id="612" r:id="rId30"/>
    <p:sldId id="614" r:id="rId31"/>
    <p:sldId id="618" r:id="rId32"/>
    <p:sldId id="539" r:id="rId33"/>
    <p:sldId id="615" r:id="rId34"/>
    <p:sldId id="616" r:id="rId35"/>
    <p:sldId id="599" r:id="rId36"/>
    <p:sldId id="617" r:id="rId37"/>
    <p:sldId id="603" r:id="rId38"/>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7C3F"/>
    <a:srgbClr val="37609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73319" autoAdjust="0"/>
  </p:normalViewPr>
  <p:slideViewPr>
    <p:cSldViewPr>
      <p:cViewPr>
        <p:scale>
          <a:sx n="63" d="100"/>
          <a:sy n="63" d="100"/>
        </p:scale>
        <p:origin x="-726" y="79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075" cy="461963"/>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940176" y="0"/>
            <a:ext cx="3013075" cy="461963"/>
          </a:xfrm>
          <a:prstGeom prst="rect">
            <a:avLst/>
          </a:prstGeom>
        </p:spPr>
        <p:txBody>
          <a:bodyPr vert="horz" lIns="91438" tIns="45719" rIns="91438" bIns="45719" rtlCol="0"/>
          <a:lstStyle>
            <a:lvl1pPr algn="r">
              <a:defRPr sz="1200"/>
            </a:lvl1pPr>
          </a:lstStyle>
          <a:p>
            <a:fld id="{20BD3DA3-AEA8-4C32-86D3-4A33A16D08EA}" type="datetimeFigureOut">
              <a:rPr lang="en-US" smtClean="0"/>
              <a:pPr/>
              <a:t>10/23/2012</a:t>
            </a:fld>
            <a:endParaRPr lang="en-US"/>
          </a:p>
        </p:txBody>
      </p:sp>
      <p:sp>
        <p:nvSpPr>
          <p:cNvPr id="4" name="Footer Placeholder 3"/>
          <p:cNvSpPr>
            <a:spLocks noGrp="1"/>
          </p:cNvSpPr>
          <p:nvPr>
            <p:ph type="ftr" sz="quarter" idx="2"/>
          </p:nvPr>
        </p:nvSpPr>
        <p:spPr>
          <a:xfrm>
            <a:off x="1" y="8777289"/>
            <a:ext cx="3013075" cy="461962"/>
          </a:xfrm>
          <a:prstGeom prst="rect">
            <a:avLst/>
          </a:prstGeom>
        </p:spPr>
        <p:txBody>
          <a:bodyPr vert="horz" lIns="91438" tIns="45719" rIns="91438"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940176" y="8777289"/>
            <a:ext cx="3013075" cy="461962"/>
          </a:xfrm>
          <a:prstGeom prst="rect">
            <a:avLst/>
          </a:prstGeom>
        </p:spPr>
        <p:txBody>
          <a:bodyPr vert="horz" lIns="91438" tIns="45719" rIns="91438" bIns="45719" rtlCol="0" anchor="b"/>
          <a:lstStyle>
            <a:lvl1pPr algn="r">
              <a:defRPr sz="1200"/>
            </a:lvl1pPr>
          </a:lstStyle>
          <a:p>
            <a:fld id="{077FC18F-C2E6-4FAC-976A-991D2F60E037}" type="slidenum">
              <a:rPr lang="en-US" smtClean="0"/>
              <a:pPr/>
              <a:t>‹#›</a:t>
            </a:fld>
            <a:endParaRPr lang="en-US"/>
          </a:p>
        </p:txBody>
      </p:sp>
    </p:spTree>
    <p:extLst>
      <p:ext uri="{BB962C8B-B14F-4D97-AF65-F5344CB8AC3E}">
        <p14:creationId xmlns:p14="http://schemas.microsoft.com/office/powerpoint/2010/main" val="3592258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4291" cy="461410"/>
          </a:xfrm>
          <a:prstGeom prst="rect">
            <a:avLst/>
          </a:prstGeom>
        </p:spPr>
        <p:txBody>
          <a:bodyPr vert="horz" lIns="91029" tIns="45514" rIns="91029" bIns="45514" rtlCol="0"/>
          <a:lstStyle>
            <a:lvl1pPr algn="l">
              <a:defRPr sz="1200"/>
            </a:lvl1pPr>
          </a:lstStyle>
          <a:p>
            <a:endParaRPr lang="en-US"/>
          </a:p>
        </p:txBody>
      </p:sp>
      <p:sp>
        <p:nvSpPr>
          <p:cNvPr id="3" name="Date Placeholder 2"/>
          <p:cNvSpPr>
            <a:spLocks noGrp="1"/>
          </p:cNvSpPr>
          <p:nvPr>
            <p:ph type="dt" idx="1"/>
          </p:nvPr>
        </p:nvSpPr>
        <p:spPr>
          <a:xfrm>
            <a:off x="3938968" y="0"/>
            <a:ext cx="3014291" cy="461410"/>
          </a:xfrm>
          <a:prstGeom prst="rect">
            <a:avLst/>
          </a:prstGeom>
        </p:spPr>
        <p:txBody>
          <a:bodyPr vert="horz" lIns="91029" tIns="45514" rIns="91029" bIns="45514" rtlCol="0"/>
          <a:lstStyle>
            <a:lvl1pPr algn="r">
              <a:defRPr sz="1200"/>
            </a:lvl1pPr>
          </a:lstStyle>
          <a:p>
            <a:fld id="{38A9DFE8-E678-4B49-9346-8B0DB9078ABC}" type="datetimeFigureOut">
              <a:rPr lang="en-US" smtClean="0"/>
              <a:pPr/>
              <a:t>10/23/2012</a:t>
            </a:fld>
            <a:endParaRPr lang="en-US"/>
          </a:p>
        </p:txBody>
      </p:sp>
      <p:sp>
        <p:nvSpPr>
          <p:cNvPr id="4" name="Slide Image Placeholder 3"/>
          <p:cNvSpPr>
            <a:spLocks noGrp="1" noRot="1" noChangeAspect="1"/>
          </p:cNvSpPr>
          <p:nvPr>
            <p:ph type="sldImg" idx="2"/>
          </p:nvPr>
        </p:nvSpPr>
        <p:spPr>
          <a:xfrm>
            <a:off x="1166813" y="693738"/>
            <a:ext cx="4621212" cy="3465512"/>
          </a:xfrm>
          <a:prstGeom prst="rect">
            <a:avLst/>
          </a:prstGeom>
          <a:noFill/>
          <a:ln w="12700">
            <a:solidFill>
              <a:prstClr val="black"/>
            </a:solidFill>
          </a:ln>
        </p:spPr>
        <p:txBody>
          <a:bodyPr vert="horz" lIns="91029" tIns="45514" rIns="91029" bIns="45514" rtlCol="0" anchor="ctr"/>
          <a:lstStyle/>
          <a:p>
            <a:endParaRPr lang="en-US"/>
          </a:p>
        </p:txBody>
      </p:sp>
      <p:sp>
        <p:nvSpPr>
          <p:cNvPr id="5" name="Notes Placeholder 4"/>
          <p:cNvSpPr>
            <a:spLocks noGrp="1"/>
          </p:cNvSpPr>
          <p:nvPr>
            <p:ph type="body" sz="quarter" idx="3"/>
          </p:nvPr>
        </p:nvSpPr>
        <p:spPr>
          <a:xfrm>
            <a:off x="695484" y="4389715"/>
            <a:ext cx="5563870" cy="4157429"/>
          </a:xfrm>
          <a:prstGeom prst="rect">
            <a:avLst/>
          </a:prstGeom>
        </p:spPr>
        <p:txBody>
          <a:bodyPr vert="horz" lIns="91029" tIns="45514" rIns="91029" bIns="455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848"/>
            <a:ext cx="3014291" cy="461410"/>
          </a:xfrm>
          <a:prstGeom prst="rect">
            <a:avLst/>
          </a:prstGeom>
        </p:spPr>
        <p:txBody>
          <a:bodyPr vert="horz" lIns="91029" tIns="45514" rIns="91029" bIns="45514" rtlCol="0" anchor="b"/>
          <a:lstStyle>
            <a:lvl1pPr algn="l">
              <a:defRPr sz="1200"/>
            </a:lvl1pPr>
          </a:lstStyle>
          <a:p>
            <a:endParaRPr lang="en-US"/>
          </a:p>
        </p:txBody>
      </p:sp>
      <p:sp>
        <p:nvSpPr>
          <p:cNvPr id="7" name="Slide Number Placeholder 6"/>
          <p:cNvSpPr>
            <a:spLocks noGrp="1"/>
          </p:cNvSpPr>
          <p:nvPr>
            <p:ph type="sldNum" sz="quarter" idx="5"/>
          </p:nvPr>
        </p:nvSpPr>
        <p:spPr>
          <a:xfrm>
            <a:off x="3938968" y="8777848"/>
            <a:ext cx="3014291" cy="461410"/>
          </a:xfrm>
          <a:prstGeom prst="rect">
            <a:avLst/>
          </a:prstGeom>
        </p:spPr>
        <p:txBody>
          <a:bodyPr vert="horz" lIns="91029" tIns="45514" rIns="91029" bIns="45514" rtlCol="0" anchor="b"/>
          <a:lstStyle>
            <a:lvl1pPr algn="r">
              <a:defRPr sz="1200"/>
            </a:lvl1pPr>
          </a:lstStyle>
          <a:p>
            <a:fld id="{6B552B13-6D11-4809-8962-3A9CF738C8DF}" type="slidenum">
              <a:rPr lang="en-US" smtClean="0"/>
              <a:pPr/>
              <a:t>‹#›</a:t>
            </a:fld>
            <a:endParaRPr lang="en-US"/>
          </a:p>
        </p:txBody>
      </p:sp>
    </p:spTree>
    <p:extLst>
      <p:ext uri="{BB962C8B-B14F-4D97-AF65-F5344CB8AC3E}">
        <p14:creationId xmlns:p14="http://schemas.microsoft.com/office/powerpoint/2010/main" val="77033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4 key components of </a:t>
            </a:r>
            <a:r>
              <a:rPr lang="en-US" dirty="0" err="1" smtClean="0"/>
              <a:t>iDigBio</a:t>
            </a:r>
            <a:r>
              <a:rPr lang="en-US" dirty="0" smtClean="0"/>
              <a:t>.</a:t>
            </a:r>
            <a:r>
              <a:rPr lang="en-US" baseline="0" dirty="0" smtClean="0"/>
              <a:t> One of </a:t>
            </a:r>
            <a:r>
              <a:rPr lang="en-US" dirty="0" smtClean="0"/>
              <a:t>the goals </a:t>
            </a:r>
            <a:r>
              <a:rPr lang="en-US" dirty="0" smtClean="0"/>
              <a:t>is </a:t>
            </a:r>
            <a:r>
              <a:rPr lang="en-US" dirty="0" smtClean="0"/>
              <a:t>for </a:t>
            </a:r>
            <a:r>
              <a:rPr lang="en-US" dirty="0" smtClean="0"/>
              <a:t>digitization efforts </a:t>
            </a:r>
            <a:r>
              <a:rPr lang="en-US" dirty="0" smtClean="0"/>
              <a:t>to enable </a:t>
            </a:r>
            <a:r>
              <a:rPr lang="en-US" dirty="0" smtClean="0"/>
              <a:t>and facilitate new research in a number of new and creative</a:t>
            </a:r>
            <a:r>
              <a:rPr lang="en-US" baseline="0" dirty="0" smtClean="0"/>
              <a:t> ways.</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2</a:t>
            </a:fld>
            <a:endParaRPr lang="en-US"/>
          </a:p>
        </p:txBody>
      </p:sp>
    </p:spTree>
    <p:extLst>
      <p:ext uri="{BB962C8B-B14F-4D97-AF65-F5344CB8AC3E}">
        <p14:creationId xmlns:p14="http://schemas.microsoft.com/office/powerpoint/2010/main" val="1334050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of course linking to data in living collections, from fungi,</a:t>
            </a:r>
            <a:r>
              <a:rPr lang="en-US" baseline="0" dirty="0" smtClean="0"/>
              <a:t> zoos, algae, and botanical gardens.</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11</a:t>
            </a:fld>
            <a:endParaRPr lang="en-US"/>
          </a:p>
        </p:txBody>
      </p:sp>
    </p:spTree>
    <p:extLst>
      <p:ext uri="{BB962C8B-B14F-4D97-AF65-F5344CB8AC3E}">
        <p14:creationId xmlns:p14="http://schemas.microsoft.com/office/powerpoint/2010/main" val="4268922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Development</a:t>
            </a:r>
            <a:r>
              <a:rPr lang="en-US" baseline="0" dirty="0" smtClean="0"/>
              <a:t> of the </a:t>
            </a:r>
            <a:r>
              <a:rPr lang="en-US" b="1" baseline="0" dirty="0" smtClean="0"/>
              <a:t>computational environment </a:t>
            </a:r>
            <a:r>
              <a:rPr lang="en-US" baseline="0" dirty="0" smtClean="0"/>
              <a:t>for doing these sorts of integrated analyses presents challenges of its own, so we are currently developing sample workflows that will help to identify the requirements for this sort of environment.</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12</a:t>
            </a:fld>
            <a:endParaRPr lang="en-US"/>
          </a:p>
        </p:txBody>
      </p:sp>
    </p:spTree>
    <p:extLst>
      <p:ext uri="{BB962C8B-B14F-4D97-AF65-F5344CB8AC3E}">
        <p14:creationId xmlns:p14="http://schemas.microsoft.com/office/powerpoint/2010/main" val="4242493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a:t>
            </a:r>
            <a:r>
              <a:rPr lang="en-US" baseline="0" dirty="0" smtClean="0"/>
              <a:t> </a:t>
            </a:r>
            <a:r>
              <a:rPr lang="en-US" baseline="0" dirty="0" err="1" smtClean="0"/>
              <a:t>iDigBio</a:t>
            </a:r>
            <a:r>
              <a:rPr lang="en-US" baseline="0" dirty="0" smtClean="0"/>
              <a:t> are often asked, “What makes </a:t>
            </a:r>
            <a:r>
              <a:rPr lang="en-US" baseline="0" dirty="0" err="1" smtClean="0"/>
              <a:t>iDigBio</a:t>
            </a:r>
            <a:r>
              <a:rPr lang="en-US" baseline="0" dirty="0" smtClean="0"/>
              <a:t> unique?”  We think there are several key elements, but from the research perspective…</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13</a:t>
            </a:fld>
            <a:endParaRPr lang="en-US"/>
          </a:p>
        </p:txBody>
      </p:sp>
    </p:spTree>
    <p:extLst>
      <p:ext uri="{BB962C8B-B14F-4D97-AF65-F5344CB8AC3E}">
        <p14:creationId xmlns:p14="http://schemas.microsoft.com/office/powerpoint/2010/main" val="439432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iDigBio</a:t>
            </a:r>
            <a:r>
              <a:rPr lang="en-US" dirty="0" smtClean="0"/>
              <a:t> will allow us to integrate across data sets – for example, the</a:t>
            </a:r>
            <a:r>
              <a:rPr lang="en-US" baseline="0" dirty="0" smtClean="0"/>
              <a:t> Florida plant project could be done for fish, birds, </a:t>
            </a:r>
            <a:r>
              <a:rPr lang="en-US" baseline="0" dirty="0" err="1" smtClean="0"/>
              <a:t>butterfiles</a:t>
            </a:r>
            <a:r>
              <a:rPr lang="en-US" baseline="0" dirty="0" smtClean="0"/>
              <a:t>, etc. (and it is).</a:t>
            </a:r>
          </a:p>
          <a:p>
            <a:r>
              <a:rPr lang="en-US" baseline="0" dirty="0" smtClean="0"/>
              <a:t>In addition, </a:t>
            </a:r>
            <a:r>
              <a:rPr lang="en-US" baseline="0" dirty="0" err="1" smtClean="0"/>
              <a:t>iDigBio</a:t>
            </a:r>
            <a:r>
              <a:rPr lang="en-US" baseline="0" dirty="0" smtClean="0"/>
              <a:t> will provide the computational environment to allow this sort of project (and others) to be conducted in a streamlined fashion.</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14</a:t>
            </a:fld>
            <a:endParaRPr lang="en-US"/>
          </a:p>
        </p:txBody>
      </p:sp>
    </p:spTree>
    <p:extLst>
      <p:ext uri="{BB962C8B-B14F-4D97-AF65-F5344CB8AC3E}">
        <p14:creationId xmlns:p14="http://schemas.microsoft.com/office/powerpoint/2010/main" val="3692824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listed the research-related activities that are underway for year 2.</a:t>
            </a:r>
            <a:endParaRPr lang="en-US" dirty="0"/>
          </a:p>
        </p:txBody>
      </p:sp>
      <p:sp>
        <p:nvSpPr>
          <p:cNvPr id="4" name="Slide Number Placeholder 3"/>
          <p:cNvSpPr>
            <a:spLocks noGrp="1"/>
          </p:cNvSpPr>
          <p:nvPr>
            <p:ph type="sldNum" sz="quarter" idx="10"/>
          </p:nvPr>
        </p:nvSpPr>
        <p:spPr/>
        <p:txBody>
          <a:bodyPr/>
          <a:lstStyle/>
          <a:p>
            <a:fld id="{B313EC0C-D362-4880-AF14-CB6733D851C4}"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1431079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regard to the last point, we are in the early stages of developing a</a:t>
            </a:r>
            <a:r>
              <a:rPr lang="en-US" baseline="0" dirty="0" smtClean="0"/>
              <a:t> research working group, and we are planning for a research workshop.  [please list these items and point out Birds of a Feather and the break-out session]</a:t>
            </a:r>
            <a:endParaRPr lang="en-US" dirty="0"/>
          </a:p>
        </p:txBody>
      </p:sp>
      <p:sp>
        <p:nvSpPr>
          <p:cNvPr id="4" name="Slide Number Placeholder 3"/>
          <p:cNvSpPr>
            <a:spLocks noGrp="1"/>
          </p:cNvSpPr>
          <p:nvPr>
            <p:ph type="sldNum" sz="quarter" idx="10"/>
          </p:nvPr>
        </p:nvSpPr>
        <p:spPr/>
        <p:txBody>
          <a:bodyPr/>
          <a:lstStyle/>
          <a:p>
            <a:fld id="{B313EC0C-D362-4880-AF14-CB6733D851C4}"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1431079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if</a:t>
            </a:r>
            <a:r>
              <a:rPr lang="en-US" baseline="0" dirty="0" smtClean="0"/>
              <a:t> participants have ideas for specific research-related workshops or working groups, we invite you to submit a proposal through the </a:t>
            </a:r>
            <a:r>
              <a:rPr lang="en-US" baseline="0" dirty="0" err="1" smtClean="0"/>
              <a:t>iDigBio</a:t>
            </a:r>
            <a:r>
              <a:rPr lang="en-US" baseline="0" dirty="0" smtClean="0"/>
              <a:t> website.</a:t>
            </a:r>
            <a:endParaRPr lang="en-US" dirty="0"/>
          </a:p>
        </p:txBody>
      </p:sp>
      <p:sp>
        <p:nvSpPr>
          <p:cNvPr id="4" name="Slide Number Placeholder 3"/>
          <p:cNvSpPr>
            <a:spLocks noGrp="1"/>
          </p:cNvSpPr>
          <p:nvPr>
            <p:ph type="sldNum" sz="quarter" idx="10"/>
          </p:nvPr>
        </p:nvSpPr>
        <p:spPr/>
        <p:txBody>
          <a:bodyPr/>
          <a:lstStyle/>
          <a:p>
            <a:fld id="{B313EC0C-D362-4880-AF14-CB6733D851C4}"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143107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a:t>
            </a:r>
            <a:r>
              <a:rPr lang="en-US" dirty="0" smtClean="0"/>
              <a:t>riving force behind ADBC is research,</a:t>
            </a:r>
            <a:r>
              <a:rPr lang="en-US" baseline="0" dirty="0" smtClean="0"/>
              <a:t> and there are 2 major ways in which </a:t>
            </a:r>
            <a:r>
              <a:rPr lang="en-US" baseline="0" dirty="0" err="1" smtClean="0"/>
              <a:t>iDigBio</a:t>
            </a:r>
            <a:r>
              <a:rPr lang="en-US" baseline="0" dirty="0" smtClean="0"/>
              <a:t> is working to enable new research:  first through access to specimen data through the portal, and second through development of a computational environment that will facilitate specimen-based integrative biodiversity research.</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3</a:t>
            </a:fld>
            <a:endParaRPr lang="en-US"/>
          </a:p>
        </p:txBody>
      </p:sp>
    </p:spTree>
    <p:extLst>
      <p:ext uri="{BB962C8B-B14F-4D97-AF65-F5344CB8AC3E}">
        <p14:creationId xmlns:p14="http://schemas.microsoft.com/office/powerpoint/2010/main" val="3202768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will hear in the talk from Jose, </a:t>
            </a:r>
            <a:r>
              <a:rPr lang="en-US" baseline="0" dirty="0" smtClean="0"/>
              <a:t>development </a:t>
            </a:r>
            <a:r>
              <a:rPr lang="en-US" baseline="0" dirty="0" smtClean="0"/>
              <a:t>of the specimen data portal is </a:t>
            </a:r>
            <a:r>
              <a:rPr lang="en-US" baseline="0" dirty="0" smtClean="0"/>
              <a:t>underway. The </a:t>
            </a:r>
            <a:r>
              <a:rPr lang="en-US" baseline="0" dirty="0" smtClean="0"/>
              <a:t>goal is that this portal will eventually provide access to </a:t>
            </a:r>
            <a:r>
              <a:rPr lang="en-US" baseline="0" dirty="0" smtClean="0"/>
              <a:t>digitized </a:t>
            </a:r>
            <a:r>
              <a:rPr lang="en-US" baseline="0" dirty="0" smtClean="0"/>
              <a:t>data for </a:t>
            </a:r>
            <a:r>
              <a:rPr lang="en-US" baseline="0" dirty="0" smtClean="0"/>
              <a:t>US museum collections, with principal emphasis on non-federal specimens.</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4</a:t>
            </a:fld>
            <a:endParaRPr lang="en-US"/>
          </a:p>
        </p:txBody>
      </p:sp>
    </p:spTree>
    <p:extLst>
      <p:ext uri="{BB962C8B-B14F-4D97-AF65-F5344CB8AC3E}">
        <p14:creationId xmlns:p14="http://schemas.microsoft.com/office/powerpoint/2010/main" val="5563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a:t>
            </a:r>
            <a:r>
              <a:rPr lang="en-US" dirty="0" smtClean="0"/>
              <a:t>as construction of the portal is occupying the majority of the effort of the CI team, we are looking toward the needs</a:t>
            </a:r>
            <a:r>
              <a:rPr lang="en-US" baseline="0" dirty="0" smtClean="0"/>
              <a:t> of the research community.  Biodiversity research will be linked to a number of other data sources, from ecology to genomics.  And although there is now a presence of paleontology in ADBC, we hope to continue to expand this presence with links to other data sources.</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5</a:t>
            </a:fld>
            <a:endParaRPr lang="en-US"/>
          </a:p>
        </p:txBody>
      </p:sp>
    </p:spTree>
    <p:extLst>
      <p:ext uri="{BB962C8B-B14F-4D97-AF65-F5344CB8AC3E}">
        <p14:creationId xmlns:p14="http://schemas.microsoft.com/office/powerpoint/2010/main" val="211815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a:t>
            </a:r>
            <a:r>
              <a:rPr lang="en-US" baseline="0" dirty="0" smtClean="0"/>
              <a:t> to ecological data will be made through NEON, the National Ecological Observatory Network, which provides both biological monitoring (and hopefully collections) and climate data for sites across the US.  Data from NEON could provide a baseline for changes in species distribution and abundance over time.</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6</a:t>
            </a:fld>
            <a:endParaRPr lang="en-US"/>
          </a:p>
        </p:txBody>
      </p:sp>
    </p:spTree>
    <p:extLst>
      <p:ext uri="{BB962C8B-B14F-4D97-AF65-F5344CB8AC3E}">
        <p14:creationId xmlns:p14="http://schemas.microsoft.com/office/powerpoint/2010/main" val="4262831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NSF’s Long-Term Ecological Research sites also have data that could be useful in combination with biodiversity data served</a:t>
            </a:r>
            <a:r>
              <a:rPr lang="en-US" baseline="0" dirty="0" smtClean="0"/>
              <a:t> by </a:t>
            </a:r>
            <a:r>
              <a:rPr lang="en-US" baseline="0" dirty="0" err="1" smtClean="0"/>
              <a:t>iDigBio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7</a:t>
            </a:fld>
            <a:endParaRPr lang="en-US"/>
          </a:p>
        </p:txBody>
      </p:sp>
    </p:spTree>
    <p:extLst>
      <p:ext uri="{BB962C8B-B14F-4D97-AF65-F5344CB8AC3E}">
        <p14:creationId xmlns:p14="http://schemas.microsoft.com/office/powerpoint/2010/main" val="3651225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 paleo resources are also available for linking with specimen collection data,</a:t>
            </a:r>
            <a:r>
              <a:rPr lang="en-US" baseline="0" dirty="0" smtClean="0"/>
              <a:t> both paleo and neo.  </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8</a:t>
            </a:fld>
            <a:endParaRPr lang="en-US"/>
          </a:p>
        </p:txBody>
      </p:sp>
    </p:spTree>
    <p:extLst>
      <p:ext uri="{BB962C8B-B14F-4D97-AF65-F5344CB8AC3E}">
        <p14:creationId xmlns:p14="http://schemas.microsoft.com/office/powerpoint/2010/main" val="159371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many</a:t>
            </a:r>
            <a:r>
              <a:rPr lang="en-US" baseline="0" dirty="0" smtClean="0"/>
              <a:t> opportunities exist for linking collections with genetic and genomic resources and data.  One of our goals for this year is to further the establishment of a national network of tissue and genetic resources, and we are collaborating with other groups and collections to this end.</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9</a:t>
            </a:fld>
            <a:endParaRPr lang="en-US"/>
          </a:p>
        </p:txBody>
      </p:sp>
    </p:spTree>
    <p:extLst>
      <p:ext uri="{BB962C8B-B14F-4D97-AF65-F5344CB8AC3E}">
        <p14:creationId xmlns:p14="http://schemas.microsoft.com/office/powerpoint/2010/main" val="3187667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Likewise, we will want</a:t>
            </a:r>
            <a:r>
              <a:rPr lang="en-US" baseline="0" dirty="0" smtClean="0"/>
              <a:t> to be able to link specimen data to corresponding sequences and other data in </a:t>
            </a:r>
            <a:r>
              <a:rPr lang="en-US" baseline="0" dirty="0" err="1" smtClean="0"/>
              <a:t>GenBank</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10</a:t>
            </a:fld>
            <a:endParaRPr lang="en-US"/>
          </a:p>
        </p:txBody>
      </p:sp>
    </p:spTree>
    <p:extLst>
      <p:ext uri="{BB962C8B-B14F-4D97-AF65-F5344CB8AC3E}">
        <p14:creationId xmlns:p14="http://schemas.microsoft.com/office/powerpoint/2010/main" val="3652107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7000">
              <a:schemeClr val="tx1"/>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reflection blurRad="6350" stA="55000" endA="300" endPos="45500" dir="5400000" sy="-100000" algn="bl" rotWithShape="0"/>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245811B0-F38D-4429-A272-217E7CAEA78E}" type="datetime1">
              <a:rPr lang="en-US" smtClean="0"/>
              <a:pPr/>
              <a:t>10/23/2012</a:t>
            </a:fld>
            <a:endParaRPr lang="en-US"/>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4A9E34-46F8-424B-B06A-D37EEB987F56}" type="datetime1">
              <a:rPr lang="en-US" smtClean="0"/>
              <a:pPr/>
              <a:t>10/23/2012</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AA693A-BC26-4DE8-BB65-B37ECA7F76A4}" type="datetime1">
              <a:rPr lang="en-US" smtClean="0"/>
              <a:pPr/>
              <a:t>10/23/2012</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reflection blurRad="6350" stA="55000" endA="300" endPos="45500" dir="5400000" sy="-100000" algn="bl" rotWithShape="0"/>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45811B0-F38D-4429-A272-217E7CAEA78E}" type="datetime1">
              <a:rPr lang="en-US" smtClean="0">
                <a:solidFill>
                  <a:srgbClr val="04617B">
                    <a:shade val="90000"/>
                  </a:srgbClr>
                </a:solidFill>
                <a:latin typeface="Calibri"/>
              </a:rPr>
              <a:pPr/>
              <a:t>10/23/2012</a:t>
            </a:fld>
            <a:endParaRPr lang="en-US">
              <a:solidFill>
                <a:srgbClr val="04617B">
                  <a:shade val="90000"/>
                </a:srgbClr>
              </a:solidFill>
              <a:latin typeface="Calibri"/>
            </a:endParaRPr>
          </a:p>
        </p:txBody>
      </p:sp>
      <p:sp>
        <p:nvSpPr>
          <p:cNvPr id="19" name="Footer Placeholder 18"/>
          <p:cNvSpPr>
            <a:spLocks noGrp="1"/>
          </p:cNvSpPr>
          <p:nvPr>
            <p:ph type="ftr" sz="quarter" idx="11"/>
          </p:nvPr>
        </p:nvSpPr>
        <p:spPr/>
        <p:txBody>
          <a:bodyPr/>
          <a:lstStyle/>
          <a:p>
            <a:endParaRPr lang="en-US">
              <a:solidFill>
                <a:srgbClr val="04617B">
                  <a:shade val="90000"/>
                </a:srgbClr>
              </a:solidFill>
              <a:latin typeface="Calibri"/>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609AF0-8F6D-4583-9C7E-B84E717F9F40}" type="datetime1">
              <a:rPr lang="en-US" smtClean="0">
                <a:solidFill>
                  <a:srgbClr val="04617B">
                    <a:shade val="90000"/>
                  </a:srgbClr>
                </a:solidFill>
                <a:latin typeface="Calibri"/>
              </a:rPr>
              <a:pPr/>
              <a:t>10/23/2012</a:t>
            </a:fld>
            <a:endParaRPr lang="en-US">
              <a:solidFill>
                <a:srgbClr val="04617B">
                  <a:shade val="90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B53AD71-2A99-4082-B429-270197FD3C64}" type="datetime1">
              <a:rPr lang="en-US" smtClean="0">
                <a:solidFill>
                  <a:srgbClr val="04617B">
                    <a:shade val="90000"/>
                  </a:srgbClr>
                </a:solidFill>
                <a:latin typeface="Calibri"/>
              </a:rPr>
              <a:pPr/>
              <a:t>10/23/2012</a:t>
            </a:fld>
            <a:endParaRPr lang="en-US">
              <a:solidFill>
                <a:srgbClr val="04617B">
                  <a:shade val="90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066800"/>
            <a:ext cx="4038600" cy="52881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066800"/>
            <a:ext cx="4038600" cy="52881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p>
            <a:fld id="{68DAFE03-E1BD-4A35-8B77-7235632E4A58}" type="datetime1">
              <a:rPr lang="en-US" smtClean="0">
                <a:solidFill>
                  <a:srgbClr val="04617B">
                    <a:shade val="90000"/>
                  </a:srgbClr>
                </a:solidFill>
                <a:latin typeface="Calibri"/>
              </a:rPr>
              <a:pPr/>
              <a:t>10/23/2012</a:t>
            </a:fld>
            <a:endParaRPr lang="en-US">
              <a:solidFill>
                <a:srgbClr val="04617B">
                  <a:shade val="90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066800"/>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8200" y="1066800"/>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1752600"/>
            <a:ext cx="4040188" cy="4607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45025" y="1752600"/>
            <a:ext cx="4041775" cy="4607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Date Placeholder 6"/>
          <p:cNvSpPr>
            <a:spLocks noGrp="1"/>
          </p:cNvSpPr>
          <p:nvPr>
            <p:ph type="dt" sz="half" idx="10"/>
          </p:nvPr>
        </p:nvSpPr>
        <p:spPr/>
        <p:txBody>
          <a:bodyPr/>
          <a:lstStyle/>
          <a:p>
            <a:fld id="{E79E50A3-901B-4A40-9223-93F57CE174C9}" type="datetime1">
              <a:rPr lang="en-US" smtClean="0">
                <a:solidFill>
                  <a:srgbClr val="04617B">
                    <a:shade val="90000"/>
                  </a:srgbClr>
                </a:solidFill>
                <a:latin typeface="Calibri"/>
              </a:rPr>
              <a:pPr/>
              <a:t>10/23/2012</a:t>
            </a:fld>
            <a:endParaRPr lang="en-US">
              <a:solidFill>
                <a:srgbClr val="04617B">
                  <a:shade val="90000"/>
                </a:srgbClr>
              </a:solidFill>
              <a:latin typeface="Calibri"/>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8382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5CCC0CA-8095-49EF-AA55-3D96842709AA}" type="datetime1">
              <a:rPr lang="en-US" smtClean="0">
                <a:solidFill>
                  <a:srgbClr val="04617B">
                    <a:shade val="90000"/>
                  </a:srgbClr>
                </a:solidFill>
                <a:latin typeface="Calibri"/>
              </a:rPr>
              <a:pPr/>
              <a:t>10/23/2012</a:t>
            </a:fld>
            <a:endParaRPr lang="en-US">
              <a:solidFill>
                <a:srgbClr val="04617B">
                  <a:shade val="90000"/>
                </a:srgbClr>
              </a:solidFill>
              <a:latin typeface="Calibri"/>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4B201-5FE5-47BD-B93F-5EE259CA3B5B}" type="datetime1">
              <a:rPr lang="en-US" smtClean="0">
                <a:solidFill>
                  <a:srgbClr val="04617B">
                    <a:shade val="90000"/>
                  </a:srgbClr>
                </a:solidFill>
                <a:latin typeface="Calibri"/>
              </a:rPr>
              <a:pPr/>
              <a:t>10/23/2012</a:t>
            </a:fld>
            <a:endParaRPr lang="en-US">
              <a:solidFill>
                <a:srgbClr val="04617B">
                  <a:shade val="90000"/>
                </a:srgbClr>
              </a:solidFill>
              <a:latin typeface="Calibri"/>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B7D639-5628-43DB-964F-6242913421A2}" type="datetime1">
              <a:rPr lang="en-US" smtClean="0">
                <a:solidFill>
                  <a:srgbClr val="04617B">
                    <a:shade val="90000"/>
                  </a:srgbClr>
                </a:solidFill>
                <a:latin typeface="Calibri"/>
              </a:rPr>
              <a:pPr/>
              <a:t>10/23/2012</a:t>
            </a:fld>
            <a:endParaRPr lang="en-US">
              <a:solidFill>
                <a:srgbClr val="04617B">
                  <a:shade val="90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609AF0-8F6D-4583-9C7E-B84E717F9F40}" type="datetime1">
              <a:rPr lang="en-US" smtClean="0"/>
              <a:pPr/>
              <a:t>10/23/2012</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350261"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00835D-224B-4B90-9F48-D4CFFC5DFCE4}" type="datetime1">
              <a:rPr lang="en-US" smtClean="0">
                <a:solidFill>
                  <a:srgbClr val="04617B">
                    <a:shade val="90000"/>
                  </a:srgbClr>
                </a:solidFill>
                <a:latin typeface="Calibri"/>
              </a:rPr>
              <a:pPr/>
              <a:t>10/23/2012</a:t>
            </a:fld>
            <a:endParaRPr lang="en-US">
              <a:solidFill>
                <a:srgbClr val="04617B">
                  <a:shade val="90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latin typeface="Calibri"/>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
        <p:nvSpPr>
          <p:cNvPr id="3" name="Picture Placeholder 2"/>
          <p:cNvSpPr>
            <a:spLocks noGrp="1"/>
          </p:cNvSpPr>
          <p:nvPr>
            <p:ph type="pic" idx="1"/>
          </p:nvPr>
        </p:nvSpPr>
        <p:spPr>
          <a:xfrm rot="420000">
            <a:off x="3694299"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4A9E34-46F8-424B-B06A-D37EEB987F56}" type="datetime1">
              <a:rPr lang="en-US" smtClean="0">
                <a:solidFill>
                  <a:srgbClr val="04617B">
                    <a:shade val="90000"/>
                  </a:srgbClr>
                </a:solidFill>
                <a:latin typeface="Calibri"/>
              </a:rPr>
              <a:pPr/>
              <a:t>10/23/2012</a:t>
            </a:fld>
            <a:endParaRPr lang="en-US">
              <a:solidFill>
                <a:srgbClr val="04617B">
                  <a:shade val="90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AA693A-BC26-4DE8-BB65-B37ECA7F76A4}" type="datetime1">
              <a:rPr lang="en-US" smtClean="0">
                <a:solidFill>
                  <a:srgbClr val="04617B">
                    <a:shade val="90000"/>
                  </a:srgbClr>
                </a:solidFill>
                <a:latin typeface="Calibri"/>
              </a:rPr>
              <a:pPr/>
              <a:t>10/23/2012</a:t>
            </a:fld>
            <a:endParaRPr lang="en-US">
              <a:solidFill>
                <a:srgbClr val="04617B">
                  <a:shade val="90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7000">
              <a:schemeClr val="tx1"/>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reflection blurRad="6350" stA="55000" endA="300" endPos="45500" dir="5400000" sy="-100000" algn="bl" rotWithShape="0"/>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245811B0-F38D-4429-A272-217E7CAEA78E}" type="datetime1">
              <a:rPr lang="en-US" smtClean="0">
                <a:solidFill>
                  <a:prstClr val="white"/>
                </a:solidFill>
                <a:latin typeface="Calibri"/>
              </a:rPr>
              <a:pPr/>
              <a:t>10/23/2012</a:t>
            </a:fld>
            <a:endParaRPr lang="en-US">
              <a:solidFill>
                <a:prstClr val="white"/>
              </a:solidFill>
              <a:latin typeface="Calibri"/>
            </a:endParaRPr>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US">
              <a:solidFill>
                <a:prstClr val="white"/>
              </a:solidFill>
              <a:latin typeface="Calibri"/>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latin typeface="Calibri"/>
              </a:rPr>
              <a:pPr/>
              <a:t>‹#›</a:t>
            </a:fld>
            <a:endParaRPr lang="en-US">
              <a:solidFill>
                <a:srgbClr val="DBF5F9">
                  <a:shade val="90000"/>
                </a:srgbClr>
              </a:solidFill>
              <a:latin typeface="Calibri"/>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609AF0-8F6D-4583-9C7E-B84E717F9F40}" type="datetime1">
              <a:rPr lang="en-US" smtClean="0">
                <a:solidFill>
                  <a:prstClr val="black"/>
                </a:solidFill>
                <a:latin typeface="Calibri"/>
              </a:rPr>
              <a:pPr/>
              <a:t>10/23/2012</a:t>
            </a:fld>
            <a:endParaRPr lang="en-US">
              <a:solidFill>
                <a:prstClr val="black"/>
              </a:solidFill>
              <a:latin typeface="Calibri"/>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7000">
              <a:schemeClr val="tx1"/>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B53AD71-2A99-4082-B429-270197FD3C64}" type="datetime1">
              <a:rPr lang="en-US" smtClean="0">
                <a:solidFill>
                  <a:prstClr val="white"/>
                </a:solidFill>
                <a:latin typeface="Calibri"/>
              </a:rPr>
              <a:pPr/>
              <a:t>10/23/2012</a:t>
            </a:fld>
            <a:endParaRPr lang="en-US">
              <a:solidFill>
                <a:prstClr val="white"/>
              </a:solidFill>
              <a:latin typeface="Calibri"/>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prstClr val="white"/>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latin typeface="Calibri"/>
              </a:rPr>
              <a:pPr/>
              <a:t>‹#›</a:t>
            </a:fld>
            <a:endParaRPr lang="en-US">
              <a:solidFill>
                <a:srgbClr val="DBF5F9">
                  <a:shade val="90000"/>
                </a:srgbClr>
              </a:solidFill>
              <a:latin typeface="Calibri"/>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066800"/>
            <a:ext cx="4038600" cy="52881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066800"/>
            <a:ext cx="4038600" cy="52881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DAFE03-E1BD-4A35-8B77-7235632E4A58}" type="datetime1">
              <a:rPr lang="en-US" smtClean="0">
                <a:solidFill>
                  <a:prstClr val="black"/>
                </a:solidFill>
                <a:latin typeface="Calibri"/>
              </a:rPr>
              <a:pPr/>
              <a:t>10/23/2012</a:t>
            </a:fld>
            <a:endParaRPr lang="en-US">
              <a:solidFill>
                <a:prstClr val="black"/>
              </a:solidFill>
              <a:latin typeface="Calibri"/>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066800"/>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8200" y="1066800"/>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1752600"/>
            <a:ext cx="4040188" cy="4607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45025" y="1752600"/>
            <a:ext cx="4041775" cy="4607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79E50A3-901B-4A40-9223-93F57CE174C9}" type="datetime1">
              <a:rPr lang="en-US" smtClean="0">
                <a:solidFill>
                  <a:prstClr val="black"/>
                </a:solidFill>
                <a:latin typeface="Calibri"/>
              </a:rPr>
              <a:pPr/>
              <a:t>10/23/2012</a:t>
            </a:fld>
            <a:endParaRPr lang="en-US">
              <a:solidFill>
                <a:prstClr val="black"/>
              </a:solidFill>
              <a:latin typeface="Calibri"/>
            </a:endParaRPr>
          </a:p>
        </p:txBody>
      </p:sp>
      <p:sp>
        <p:nvSpPr>
          <p:cNvPr id="8" name="Footer Placeholder 7"/>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8382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5CCC0CA-8095-49EF-AA55-3D96842709AA}" type="datetime1">
              <a:rPr lang="en-US" smtClean="0">
                <a:solidFill>
                  <a:prstClr val="black"/>
                </a:solidFill>
                <a:latin typeface="Calibri"/>
              </a:rPr>
              <a:pPr/>
              <a:t>10/23/2012</a:t>
            </a:fld>
            <a:endParaRPr lang="en-US">
              <a:solidFill>
                <a:prstClr val="black"/>
              </a:solidFill>
              <a:latin typeface="Calibri"/>
            </a:endParaRPr>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34B201-5FE5-47BD-B93F-5EE259CA3B5B}" type="datetime1">
              <a:rPr lang="en-US" smtClean="0">
                <a:solidFill>
                  <a:prstClr val="black"/>
                </a:solidFill>
                <a:latin typeface="Calibri"/>
              </a:rPr>
              <a:pPr/>
              <a:t>10/23/2012</a:t>
            </a:fld>
            <a:endParaRPr lang="en-US">
              <a:solidFill>
                <a:prstClr val="black"/>
              </a:solidFill>
              <a:latin typeface="Calibri"/>
            </a:endParaRPr>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7000">
              <a:schemeClr val="tx1"/>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B53AD71-2A99-4082-B429-270197FD3C64}" type="datetime1">
              <a:rPr lang="en-US" smtClean="0"/>
              <a:pPr/>
              <a:t>10/23/2012</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0B7D639-5628-43DB-964F-6242913421A2}" type="datetime1">
              <a:rPr lang="en-US" smtClean="0">
                <a:solidFill>
                  <a:prstClr val="black"/>
                </a:solidFill>
                <a:latin typeface="Calibri"/>
              </a:rPr>
              <a:pPr/>
              <a:t>10/23/2012</a:t>
            </a:fld>
            <a:endParaRPr lang="en-US">
              <a:solidFill>
                <a:prstClr val="black"/>
              </a:solidFill>
              <a:latin typeface="Calibri"/>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00835D-224B-4B90-9F48-D4CFFC5DFCE4}" type="datetime1">
              <a:rPr lang="en-US" smtClean="0">
                <a:solidFill>
                  <a:prstClr val="black"/>
                </a:solidFill>
                <a:latin typeface="Calibri"/>
              </a:rPr>
              <a:pPr/>
              <a:t>10/23/2012</a:t>
            </a:fld>
            <a:endParaRPr lang="en-US">
              <a:solidFill>
                <a:prstClr val="black"/>
              </a:solidFill>
              <a:latin typeface="Calibri"/>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4A9E34-46F8-424B-B06A-D37EEB987F56}" type="datetime1">
              <a:rPr lang="en-US" smtClean="0">
                <a:solidFill>
                  <a:prstClr val="black"/>
                </a:solidFill>
                <a:latin typeface="Calibri"/>
              </a:rPr>
              <a:pPr/>
              <a:t>10/23/2012</a:t>
            </a:fld>
            <a:endParaRPr lang="en-US">
              <a:solidFill>
                <a:prstClr val="black"/>
              </a:solidFill>
              <a:latin typeface="Calibri"/>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AA693A-BC26-4DE8-BB65-B37ECA7F76A4}" type="datetime1">
              <a:rPr lang="en-US" smtClean="0">
                <a:solidFill>
                  <a:prstClr val="black"/>
                </a:solidFill>
                <a:latin typeface="Calibri"/>
              </a:rPr>
              <a:pPr/>
              <a:t>10/23/2012</a:t>
            </a:fld>
            <a:endParaRPr lang="en-US">
              <a:solidFill>
                <a:prstClr val="black"/>
              </a:solidFill>
              <a:latin typeface="Calibri"/>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7000">
              <a:schemeClr val="tx1"/>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reflection blurRad="6350" stA="55000" endA="300" endPos="45500" dir="5400000" sy="-100000" algn="bl" rotWithShape="0"/>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245811B0-F38D-4429-A272-217E7CAEA78E}" type="datetime1">
              <a:rPr lang="en-US" smtClean="0">
                <a:solidFill>
                  <a:prstClr val="white"/>
                </a:solidFill>
                <a:latin typeface="Calibri"/>
              </a:rPr>
              <a:pPr/>
              <a:t>10/23/2012</a:t>
            </a:fld>
            <a:endParaRPr lang="en-US">
              <a:solidFill>
                <a:prstClr val="white"/>
              </a:solidFill>
              <a:latin typeface="Calibri"/>
            </a:endParaRPr>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US">
              <a:solidFill>
                <a:prstClr val="white"/>
              </a:solidFill>
              <a:latin typeface="Calibri"/>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latin typeface="Calibri"/>
              </a:rPr>
              <a:pPr/>
              <a:t>‹#›</a:t>
            </a:fld>
            <a:endParaRPr lang="en-US">
              <a:solidFill>
                <a:srgbClr val="DBF5F9">
                  <a:shade val="90000"/>
                </a:srgbClr>
              </a:solidFill>
              <a:latin typeface="Calibri"/>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609AF0-8F6D-4583-9C7E-B84E717F9F40}" type="datetime1">
              <a:rPr lang="en-US" smtClean="0">
                <a:solidFill>
                  <a:prstClr val="black"/>
                </a:solidFill>
                <a:latin typeface="Calibri"/>
              </a:rPr>
              <a:pPr/>
              <a:t>10/23/2012</a:t>
            </a:fld>
            <a:endParaRPr lang="en-US">
              <a:solidFill>
                <a:prstClr val="black"/>
              </a:solidFill>
              <a:latin typeface="Calibri"/>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7000">
              <a:schemeClr val="tx1"/>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B53AD71-2A99-4082-B429-270197FD3C64}" type="datetime1">
              <a:rPr lang="en-US" smtClean="0">
                <a:solidFill>
                  <a:prstClr val="white"/>
                </a:solidFill>
                <a:latin typeface="Calibri"/>
              </a:rPr>
              <a:pPr/>
              <a:t>10/23/2012</a:t>
            </a:fld>
            <a:endParaRPr lang="en-US">
              <a:solidFill>
                <a:prstClr val="white"/>
              </a:solidFill>
              <a:latin typeface="Calibri"/>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prstClr val="white"/>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latin typeface="Calibri"/>
              </a:rPr>
              <a:pPr/>
              <a:t>‹#›</a:t>
            </a:fld>
            <a:endParaRPr lang="en-US">
              <a:solidFill>
                <a:srgbClr val="DBF5F9">
                  <a:shade val="90000"/>
                </a:srgbClr>
              </a:solidFill>
              <a:latin typeface="Calibri"/>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066800"/>
            <a:ext cx="4038600" cy="52881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066800"/>
            <a:ext cx="4038600" cy="52881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DAFE03-E1BD-4A35-8B77-7235632E4A58}" type="datetime1">
              <a:rPr lang="en-US" smtClean="0">
                <a:solidFill>
                  <a:prstClr val="black"/>
                </a:solidFill>
                <a:latin typeface="Calibri"/>
              </a:rPr>
              <a:pPr/>
              <a:t>10/23/2012</a:t>
            </a:fld>
            <a:endParaRPr lang="en-US">
              <a:solidFill>
                <a:prstClr val="black"/>
              </a:solidFill>
              <a:latin typeface="Calibri"/>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066800"/>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8200" y="1066800"/>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1752600"/>
            <a:ext cx="4040188" cy="4607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45025" y="1752600"/>
            <a:ext cx="4041775" cy="4607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79E50A3-901B-4A40-9223-93F57CE174C9}" type="datetime1">
              <a:rPr lang="en-US" smtClean="0">
                <a:solidFill>
                  <a:prstClr val="black"/>
                </a:solidFill>
                <a:latin typeface="Calibri"/>
              </a:rPr>
              <a:pPr/>
              <a:t>10/23/2012</a:t>
            </a:fld>
            <a:endParaRPr lang="en-US">
              <a:solidFill>
                <a:prstClr val="black"/>
              </a:solidFill>
              <a:latin typeface="Calibri"/>
            </a:endParaRPr>
          </a:p>
        </p:txBody>
      </p:sp>
      <p:sp>
        <p:nvSpPr>
          <p:cNvPr id="8" name="Footer Placeholder 7"/>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8382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5CCC0CA-8095-49EF-AA55-3D96842709AA}" type="datetime1">
              <a:rPr lang="en-US" smtClean="0">
                <a:solidFill>
                  <a:prstClr val="black"/>
                </a:solidFill>
                <a:latin typeface="Calibri"/>
              </a:rPr>
              <a:pPr/>
              <a:t>10/23/2012</a:t>
            </a:fld>
            <a:endParaRPr lang="en-US">
              <a:solidFill>
                <a:prstClr val="black"/>
              </a:solidFill>
              <a:latin typeface="Calibri"/>
            </a:endParaRPr>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457200" y="1066800"/>
            <a:ext cx="4038600" cy="52881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1066800"/>
            <a:ext cx="4038600" cy="52881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DAFE03-E1BD-4A35-8B77-7235632E4A58}" type="datetime1">
              <a:rPr lang="en-US" smtClean="0"/>
              <a:pPr/>
              <a:t>10/23/2012</a:t>
            </a:fld>
            <a:endParaRPr lang="en-US"/>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34B201-5FE5-47BD-B93F-5EE259CA3B5B}" type="datetime1">
              <a:rPr lang="en-US" smtClean="0">
                <a:solidFill>
                  <a:prstClr val="black"/>
                </a:solidFill>
                <a:latin typeface="Calibri"/>
              </a:rPr>
              <a:pPr/>
              <a:t>10/23/2012</a:t>
            </a:fld>
            <a:endParaRPr lang="en-US">
              <a:solidFill>
                <a:prstClr val="black"/>
              </a:solidFill>
              <a:latin typeface="Calibri"/>
            </a:endParaRPr>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0B7D639-5628-43DB-964F-6242913421A2}" type="datetime1">
              <a:rPr lang="en-US" smtClean="0">
                <a:solidFill>
                  <a:prstClr val="black"/>
                </a:solidFill>
                <a:latin typeface="Calibri"/>
              </a:rPr>
              <a:pPr/>
              <a:t>10/23/2012</a:t>
            </a:fld>
            <a:endParaRPr lang="en-US">
              <a:solidFill>
                <a:prstClr val="black"/>
              </a:solidFill>
              <a:latin typeface="Calibri"/>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00835D-224B-4B90-9F48-D4CFFC5DFCE4}" type="datetime1">
              <a:rPr lang="en-US" smtClean="0">
                <a:solidFill>
                  <a:prstClr val="black"/>
                </a:solidFill>
                <a:latin typeface="Calibri"/>
              </a:rPr>
              <a:pPr/>
              <a:t>10/23/2012</a:t>
            </a:fld>
            <a:endParaRPr lang="en-US">
              <a:solidFill>
                <a:prstClr val="black"/>
              </a:solidFill>
              <a:latin typeface="Calibri"/>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4A9E34-46F8-424B-B06A-D37EEB987F56}" type="datetime1">
              <a:rPr lang="en-US" smtClean="0">
                <a:solidFill>
                  <a:prstClr val="black"/>
                </a:solidFill>
                <a:latin typeface="Calibri"/>
              </a:rPr>
              <a:pPr/>
              <a:t>10/23/2012</a:t>
            </a:fld>
            <a:endParaRPr lang="en-US">
              <a:solidFill>
                <a:prstClr val="black"/>
              </a:solidFill>
              <a:latin typeface="Calibri"/>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AA693A-BC26-4DE8-BB65-B37ECA7F76A4}" type="datetime1">
              <a:rPr lang="en-US" smtClean="0">
                <a:solidFill>
                  <a:prstClr val="black"/>
                </a:solidFill>
                <a:latin typeface="Calibri"/>
              </a:rPr>
              <a:pPr/>
              <a:t>10/23/2012</a:t>
            </a:fld>
            <a:endParaRPr lang="en-US">
              <a:solidFill>
                <a:prstClr val="black"/>
              </a:solidFill>
              <a:latin typeface="Calibri"/>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21D23B-8599-4842-B32C-D3E73C008BAF}"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069789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1D23B-8599-4842-B32C-D3E73C008BAF}"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58399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21D23B-8599-4842-B32C-D3E73C008BAF}"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9804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21D23B-8599-4842-B32C-D3E73C008BAF}"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56400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21D23B-8599-4842-B32C-D3E73C008BAF}"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6655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066800"/>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066800"/>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52600"/>
            <a:ext cx="4040188" cy="4607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5" y="1752600"/>
            <a:ext cx="4041775" cy="4607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79E50A3-901B-4A40-9223-93F57CE174C9}" type="datetime1">
              <a:rPr lang="en-US" smtClean="0"/>
              <a:pPr/>
              <a:t>10/23/2012</a:t>
            </a:fld>
            <a:endParaRPr lang="en-US"/>
          </a:p>
        </p:txBody>
      </p:sp>
      <p:sp>
        <p:nvSpPr>
          <p:cNvPr id="8" name="Footer Placeholder 7"/>
          <p:cNvSpPr>
            <a:spLocks noGrp="1"/>
          </p:cNvSpPr>
          <p:nvPr>
            <p:ph type="ftr" sz="quarter" idx="11"/>
          </p:nvPr>
        </p:nvSpPr>
        <p:spPr>
          <a:xfrm>
            <a:off x="2667000" y="6356350"/>
            <a:ext cx="3352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21D23B-8599-4842-B32C-D3E73C008BAF}"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383072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1D23B-8599-4842-B32C-D3E73C008BAF}"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657465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1D23B-8599-4842-B32C-D3E73C008BAF}"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94858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1D23B-8599-4842-B32C-D3E73C008BAF}"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217042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1D23B-8599-4842-B32C-D3E73C008BAF}"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96720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1D23B-8599-4842-B32C-D3E73C008BAF}"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73346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8AFD1B-56C8-FB41-8C9A-6744185F7CBA}"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7C9220-24DF-C540-AA8C-105F6E23772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8AFD1B-56C8-FB41-8C9A-6744185F7CBA}"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7C9220-24DF-C540-AA8C-105F6E23772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8AFD1B-56C8-FB41-8C9A-6744185F7CBA}"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7C9220-24DF-C540-AA8C-105F6E23772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8AFD1B-56C8-FB41-8C9A-6744185F7CBA}"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07C9220-24DF-C540-AA8C-105F6E23772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8382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5CCC0CA-8095-49EF-AA55-3D96842709AA}" type="datetime1">
              <a:rPr lang="en-US" smtClean="0"/>
              <a:pPr/>
              <a:t>10/23/2012</a:t>
            </a:fld>
            <a:endParaRPr lang="en-US"/>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8AFD1B-56C8-FB41-8C9A-6744185F7CBA}"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07C9220-24DF-C540-AA8C-105F6E23772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8AFD1B-56C8-FB41-8C9A-6744185F7CBA}"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07C9220-24DF-C540-AA8C-105F6E23772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AFD1B-56C8-FB41-8C9A-6744185F7CBA}"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07C9220-24DF-C540-AA8C-105F6E23772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8AFD1B-56C8-FB41-8C9A-6744185F7CBA}"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07C9220-24DF-C540-AA8C-105F6E23772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8AFD1B-56C8-FB41-8C9A-6744185F7CBA}"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07C9220-24DF-C540-AA8C-105F6E23772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8AFD1B-56C8-FB41-8C9A-6744185F7CBA}"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7C9220-24DF-C540-AA8C-105F6E23772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8AFD1B-56C8-FB41-8C9A-6744185F7CBA}"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7C9220-24DF-C540-AA8C-105F6E23772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34B201-5FE5-47BD-B93F-5EE259CA3B5B}" type="datetime1">
              <a:rPr lang="en-US" smtClean="0"/>
              <a:pPr/>
              <a:t>10/23/2012</a:t>
            </a:fld>
            <a:endParaRPr lang="en-US"/>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0B7D639-5628-43DB-964F-6242913421A2}" type="datetime1">
              <a:rPr lang="en-US" smtClean="0"/>
              <a:pPr/>
              <a:t>10/23/2012</a:t>
            </a:fld>
            <a:endParaRPr lang="en-US"/>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00835D-224B-4B90-9F48-D4CFFC5DFCE4}" type="datetime1">
              <a:rPr lang="en-US" smtClean="0"/>
              <a:pPr/>
              <a:t>10/23/2012</a:t>
            </a:fld>
            <a:endParaRPr lang="en-US"/>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Drag picture to placeholder or click icon to add</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idigbio.org/wiki/_detail/idigbio_logo_rgb.png?id=idigbio_logo"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acis.ufl.edu/~acis/acis/index.php?l=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gi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identity.ufl.edu/signatureSystem/UF_Signature.eps.zip" TargetMode="Externa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s://www.idigbio.org/wiki/_detail/idigbio_logo_rgb.png?id=idigbio_logo"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https://www.idigbio.org/wiki/_detail/idigbio_logo_rgb.png?id=idigbio_logo" TargetMode="Externa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6200"/>
            <a:ext cx="8229600" cy="9144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066800"/>
            <a:ext cx="8229600" cy="52578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8" name="Slide Number Placeholder 17"/>
          <p:cNvSpPr>
            <a:spLocks noGrp="1"/>
          </p:cNvSpPr>
          <p:nvPr>
            <p:ph type="sldNum" sz="quarter" idx="4"/>
          </p:nvPr>
        </p:nvSpPr>
        <p:spPr>
          <a:xfrm>
            <a:off x="228600" y="6457648"/>
            <a:ext cx="4572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mj-lt"/>
              </a:defRPr>
            </a:lvl1pPr>
          </a:lstStyle>
          <a:p>
            <a:fld id="{B6F15528-21DE-4FAA-801E-634DDDAF4B2B}" type="slidenum">
              <a:rPr lang="en-US" smtClean="0"/>
              <a:pPr/>
              <a:t>‹#›</a:t>
            </a:fld>
            <a:endParaRPr lang="en-US"/>
          </a:p>
        </p:txBody>
      </p:sp>
      <p:sp>
        <p:nvSpPr>
          <p:cNvPr id="7" name="Freeform 6"/>
          <p:cNvSpPr>
            <a:spLocks/>
          </p:cNvSpPr>
          <p:nvPr/>
        </p:nvSpPr>
        <p:spPr bwMode="auto">
          <a:xfrm>
            <a:off x="-9525" y="0"/>
            <a:ext cx="9163050" cy="3810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0"/>
            <a:ext cx="4762500" cy="23347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2" name="Freeform 11"/>
          <p:cNvSpPr>
            <a:spLocks/>
          </p:cNvSpPr>
          <p:nvPr/>
        </p:nvSpPr>
        <p:spPr bwMode="auto">
          <a:xfrm rot="21435692">
            <a:off x="-10088" y="67822"/>
            <a:ext cx="9174161" cy="374145"/>
          </a:xfrm>
          <a:custGeom>
            <a:avLst>
              <a:gd name="A1" fmla="val 0"/>
              <a:gd name="A2" fmla="val 0"/>
              <a:gd name="A3" fmla="val 0"/>
              <a:gd name="A4" fmla="val 0"/>
              <a:gd name="A5" fmla="val 0"/>
              <a:gd name="A6" fmla="val 0"/>
              <a:gd name="A7" fmla="val 0"/>
              <a:gd name="A8" fmla="val 0"/>
            </a:avLst>
            <a:gdLst>
              <a:gd name="connsiteX0" fmla="*/ 0 w 5772"/>
              <a:gd name="connsiteY0" fmla="*/ 9247 h 10668"/>
              <a:gd name="connsiteX1" fmla="*/ 1620 w 5772"/>
              <a:gd name="connsiteY1" fmla="*/ 7 h 10668"/>
              <a:gd name="connsiteX2" fmla="*/ 4110 w 5772"/>
              <a:gd name="connsiteY2" fmla="*/ 9289 h 10668"/>
              <a:gd name="connsiteX3" fmla="*/ 5772 w 5772"/>
              <a:gd name="connsiteY3" fmla="*/ 8281 h 10668"/>
              <a:gd name="connsiteX0" fmla="*/ 0 w 5767"/>
              <a:gd name="connsiteY0" fmla="*/ 7104 h 11097"/>
              <a:gd name="connsiteX1" fmla="*/ 1615 w 5767"/>
              <a:gd name="connsiteY1" fmla="*/ 436 h 11097"/>
              <a:gd name="connsiteX2" fmla="*/ 4105 w 5767"/>
              <a:gd name="connsiteY2" fmla="*/ 9718 h 11097"/>
              <a:gd name="connsiteX3" fmla="*/ 5767 w 5767"/>
              <a:gd name="connsiteY3" fmla="*/ 8710 h 11097"/>
              <a:gd name="connsiteX0" fmla="*/ 0 w 5765"/>
              <a:gd name="connsiteY0" fmla="*/ 7104 h 15312"/>
              <a:gd name="connsiteX1" fmla="*/ 1615 w 5765"/>
              <a:gd name="connsiteY1" fmla="*/ 436 h 15312"/>
              <a:gd name="connsiteX2" fmla="*/ 4105 w 5765"/>
              <a:gd name="connsiteY2" fmla="*/ 9718 h 15312"/>
              <a:gd name="connsiteX3" fmla="*/ 5765 w 5765"/>
              <a:gd name="connsiteY3" fmla="*/ 15102 h 15312"/>
              <a:gd name="connsiteX0" fmla="*/ 0 w 5771"/>
              <a:gd name="connsiteY0" fmla="*/ 7104 h 12734"/>
              <a:gd name="connsiteX1" fmla="*/ 1615 w 5771"/>
              <a:gd name="connsiteY1" fmla="*/ 436 h 12734"/>
              <a:gd name="connsiteX2" fmla="*/ 4105 w 5771"/>
              <a:gd name="connsiteY2" fmla="*/ 9718 h 12734"/>
              <a:gd name="connsiteX3" fmla="*/ 5771 w 5771"/>
              <a:gd name="connsiteY3" fmla="*/ 12524 h 12734"/>
              <a:gd name="connsiteX0" fmla="*/ 0 w 5771"/>
              <a:gd name="connsiteY0" fmla="*/ 7669 h 15693"/>
              <a:gd name="connsiteX1" fmla="*/ 1615 w 5771"/>
              <a:gd name="connsiteY1" fmla="*/ 1001 h 15693"/>
              <a:gd name="connsiteX2" fmla="*/ 4106 w 5771"/>
              <a:gd name="connsiteY2" fmla="*/ 13678 h 15693"/>
              <a:gd name="connsiteX3" fmla="*/ 5771 w 5771"/>
              <a:gd name="connsiteY3" fmla="*/ 13089 h 15693"/>
              <a:gd name="connsiteX0" fmla="*/ 0 w 5771"/>
              <a:gd name="connsiteY0" fmla="*/ 6474 h 14298"/>
              <a:gd name="connsiteX1" fmla="*/ 1583 w 5771"/>
              <a:gd name="connsiteY1" fmla="*/ 1001 h 14298"/>
              <a:gd name="connsiteX2" fmla="*/ 4106 w 5771"/>
              <a:gd name="connsiteY2" fmla="*/ 12483 h 14298"/>
              <a:gd name="connsiteX3" fmla="*/ 5771 w 5771"/>
              <a:gd name="connsiteY3" fmla="*/ 11894 h 14298"/>
              <a:gd name="connsiteX0" fmla="*/ 0 w 5772"/>
              <a:gd name="connsiteY0" fmla="*/ 6474 h 14071"/>
              <a:gd name="connsiteX1" fmla="*/ 1583 w 5772"/>
              <a:gd name="connsiteY1" fmla="*/ 1001 h 14071"/>
              <a:gd name="connsiteX2" fmla="*/ 4106 w 5772"/>
              <a:gd name="connsiteY2" fmla="*/ 12483 h 14071"/>
              <a:gd name="connsiteX3" fmla="*/ 5772 w 5772"/>
              <a:gd name="connsiteY3" fmla="*/ 10531 h 14071"/>
              <a:gd name="connsiteX0" fmla="*/ 0 w 5772"/>
              <a:gd name="connsiteY0" fmla="*/ 6626 h 15131"/>
              <a:gd name="connsiteX1" fmla="*/ 1583 w 5772"/>
              <a:gd name="connsiteY1" fmla="*/ 1153 h 15131"/>
              <a:gd name="connsiteX2" fmla="*/ 4105 w 5772"/>
              <a:gd name="connsiteY2" fmla="*/ 13543 h 15131"/>
              <a:gd name="connsiteX3" fmla="*/ 5772 w 5772"/>
              <a:gd name="connsiteY3" fmla="*/ 10683 h 15131"/>
              <a:gd name="connsiteX0" fmla="*/ 0 w 5779"/>
              <a:gd name="connsiteY0" fmla="*/ 6626 h 14700"/>
              <a:gd name="connsiteX1" fmla="*/ 1583 w 5779"/>
              <a:gd name="connsiteY1" fmla="*/ 1153 h 14700"/>
              <a:gd name="connsiteX2" fmla="*/ 4105 w 5779"/>
              <a:gd name="connsiteY2" fmla="*/ 13543 h 14700"/>
              <a:gd name="connsiteX3" fmla="*/ 5779 w 5779"/>
              <a:gd name="connsiteY3" fmla="*/ 8094 h 14700"/>
            </a:gdLst>
            <a:ahLst/>
            <a:cxnLst>
              <a:cxn ang="0">
                <a:pos x="connsiteX0" y="connsiteY0"/>
              </a:cxn>
              <a:cxn ang="0">
                <a:pos x="connsiteX1" y="connsiteY1"/>
              </a:cxn>
              <a:cxn ang="0">
                <a:pos x="connsiteX2" y="connsiteY2"/>
              </a:cxn>
              <a:cxn ang="0">
                <a:pos x="connsiteX3" y="connsiteY3"/>
              </a:cxn>
            </a:cxnLst>
            <a:rect l="l" t="t" r="r" b="b"/>
            <a:pathLst>
              <a:path w="5779" h="14700">
                <a:moveTo>
                  <a:pt x="0" y="6626"/>
                </a:moveTo>
                <a:cubicBezTo>
                  <a:pt x="282" y="6398"/>
                  <a:pt x="899" y="0"/>
                  <a:pt x="1583" y="1153"/>
                </a:cubicBezTo>
                <a:cubicBezTo>
                  <a:pt x="2267" y="2306"/>
                  <a:pt x="3406" y="12386"/>
                  <a:pt x="4105" y="13543"/>
                </a:cubicBezTo>
                <a:cubicBezTo>
                  <a:pt x="4804" y="14700"/>
                  <a:pt x="5433" y="8304"/>
                  <a:pt x="5779" y="8094"/>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5748" y="20686"/>
            <a:ext cx="9153532" cy="409817"/>
          </a:xfrm>
          <a:custGeom>
            <a:avLst>
              <a:gd name="A1" fmla="val 0"/>
              <a:gd name="A2" fmla="val 0"/>
              <a:gd name="A3" fmla="val 0"/>
              <a:gd name="A4" fmla="val 0"/>
              <a:gd name="A5" fmla="val 0"/>
              <a:gd name="A6" fmla="val 0"/>
              <a:gd name="A7" fmla="val 0"/>
              <a:gd name="A8" fmla="val 0"/>
            </a:avLst>
            <a:gdLst>
              <a:gd name="connsiteX0" fmla="*/ 0 w 5766"/>
              <a:gd name="connsiteY0" fmla="*/ 732 h 1350"/>
              <a:gd name="connsiteX1" fmla="*/ 1638 w 5766"/>
              <a:gd name="connsiteY1" fmla="*/ 228 h 1350"/>
              <a:gd name="connsiteX2" fmla="*/ 4123 w 5766"/>
              <a:gd name="connsiteY2" fmla="*/ 1312 h 1350"/>
              <a:gd name="connsiteX3" fmla="*/ 5766 w 5766"/>
              <a:gd name="connsiteY3" fmla="*/ 0 h 1350"/>
              <a:gd name="connsiteX0" fmla="*/ 0 w 5768"/>
              <a:gd name="connsiteY0" fmla="*/ 601 h 1226"/>
              <a:gd name="connsiteX1" fmla="*/ 1638 w 5768"/>
              <a:gd name="connsiteY1" fmla="*/ 97 h 1226"/>
              <a:gd name="connsiteX2" fmla="*/ 4123 w 5768"/>
              <a:gd name="connsiteY2" fmla="*/ 1181 h 1226"/>
              <a:gd name="connsiteX3" fmla="*/ 5768 w 5768"/>
              <a:gd name="connsiteY3" fmla="*/ 364 h 1226"/>
              <a:gd name="connsiteX0" fmla="*/ 0 w 5761"/>
              <a:gd name="connsiteY0" fmla="*/ 285 h 1289"/>
              <a:gd name="connsiteX1" fmla="*/ 1631 w 5761"/>
              <a:gd name="connsiteY1" fmla="*/ 160 h 1289"/>
              <a:gd name="connsiteX2" fmla="*/ 4116 w 5761"/>
              <a:gd name="connsiteY2" fmla="*/ 1244 h 1289"/>
              <a:gd name="connsiteX3" fmla="*/ 5761 w 5761"/>
              <a:gd name="connsiteY3" fmla="*/ 427 h 1289"/>
              <a:gd name="connsiteX0" fmla="*/ 0 w 5761"/>
              <a:gd name="connsiteY0" fmla="*/ 728 h 1805"/>
              <a:gd name="connsiteX1" fmla="*/ 1495 w 5761"/>
              <a:gd name="connsiteY1" fmla="*/ 160 h 1805"/>
              <a:gd name="connsiteX2" fmla="*/ 4116 w 5761"/>
              <a:gd name="connsiteY2" fmla="*/ 1687 h 1805"/>
              <a:gd name="connsiteX3" fmla="*/ 5761 w 5761"/>
              <a:gd name="connsiteY3" fmla="*/ 870 h 1805"/>
              <a:gd name="connsiteX0" fmla="*/ 0 w 5762"/>
              <a:gd name="connsiteY0" fmla="*/ 728 h 1888"/>
              <a:gd name="connsiteX1" fmla="*/ 1495 w 5762"/>
              <a:gd name="connsiteY1" fmla="*/ 160 h 1888"/>
              <a:gd name="connsiteX2" fmla="*/ 4116 w 5762"/>
              <a:gd name="connsiteY2" fmla="*/ 1687 h 1888"/>
              <a:gd name="connsiteX3" fmla="*/ 5762 w 5762"/>
              <a:gd name="connsiteY3" fmla="*/ 1364 h 1888"/>
              <a:gd name="connsiteX0" fmla="*/ 0 w 5762"/>
              <a:gd name="connsiteY0" fmla="*/ 737 h 1953"/>
              <a:gd name="connsiteX1" fmla="*/ 1495 w 5762"/>
              <a:gd name="connsiteY1" fmla="*/ 169 h 1953"/>
              <a:gd name="connsiteX2" fmla="*/ 4120 w 5762"/>
              <a:gd name="connsiteY2" fmla="*/ 1752 h 1953"/>
              <a:gd name="connsiteX3" fmla="*/ 5762 w 5762"/>
              <a:gd name="connsiteY3" fmla="*/ 1373 h 1953"/>
              <a:gd name="connsiteX0" fmla="*/ 0 w 5762"/>
              <a:gd name="connsiteY0" fmla="*/ 1118 h 2397"/>
              <a:gd name="connsiteX1" fmla="*/ 1501 w 5762"/>
              <a:gd name="connsiteY1" fmla="*/ 169 h 2397"/>
              <a:gd name="connsiteX2" fmla="*/ 4120 w 5762"/>
              <a:gd name="connsiteY2" fmla="*/ 2133 h 2397"/>
              <a:gd name="connsiteX3" fmla="*/ 5762 w 5762"/>
              <a:gd name="connsiteY3" fmla="*/ 1754 h 2397"/>
              <a:gd name="connsiteX0" fmla="*/ 0 w 5762"/>
              <a:gd name="connsiteY0" fmla="*/ 1110 h 2389"/>
              <a:gd name="connsiteX1" fmla="*/ 1501 w 5762"/>
              <a:gd name="connsiteY1" fmla="*/ 161 h 2389"/>
              <a:gd name="connsiteX2" fmla="*/ 4120 w 5762"/>
              <a:gd name="connsiteY2" fmla="*/ 2125 h 2389"/>
              <a:gd name="connsiteX3" fmla="*/ 5762 w 5762"/>
              <a:gd name="connsiteY3" fmla="*/ 1746 h 2389"/>
              <a:gd name="connsiteX0" fmla="*/ 0 w 5765"/>
              <a:gd name="connsiteY0" fmla="*/ 1110 h 2399"/>
              <a:gd name="connsiteX1" fmla="*/ 1501 w 5765"/>
              <a:gd name="connsiteY1" fmla="*/ 161 h 2399"/>
              <a:gd name="connsiteX2" fmla="*/ 4120 w 5765"/>
              <a:gd name="connsiteY2" fmla="*/ 2125 h 2399"/>
              <a:gd name="connsiteX3" fmla="*/ 5765 w 5765"/>
              <a:gd name="connsiteY3" fmla="*/ 1802 h 2399"/>
              <a:gd name="connsiteX0" fmla="*/ 0 w 5752"/>
              <a:gd name="connsiteY0" fmla="*/ 1110 h 2353"/>
              <a:gd name="connsiteX1" fmla="*/ 1501 w 5752"/>
              <a:gd name="connsiteY1" fmla="*/ 161 h 2353"/>
              <a:gd name="connsiteX2" fmla="*/ 4120 w 5752"/>
              <a:gd name="connsiteY2" fmla="*/ 2125 h 2353"/>
              <a:gd name="connsiteX3" fmla="*/ 5752 w 5752"/>
              <a:gd name="connsiteY3" fmla="*/ 1530 h 2353"/>
            </a:gdLst>
            <a:ahLst/>
            <a:cxnLst>
              <a:cxn ang="0">
                <a:pos x="connsiteX0" y="connsiteY0"/>
              </a:cxn>
              <a:cxn ang="0">
                <a:pos x="connsiteX1" y="connsiteY1"/>
              </a:cxn>
              <a:cxn ang="0">
                <a:pos x="connsiteX2" y="connsiteY2"/>
              </a:cxn>
              <a:cxn ang="0">
                <a:pos x="connsiteX3" y="connsiteY3"/>
              </a:cxn>
            </a:cxnLst>
            <a:rect l="l" t="t" r="r" b="b"/>
            <a:pathLst>
              <a:path w="5752" h="2353">
                <a:moveTo>
                  <a:pt x="0" y="1110"/>
                </a:moveTo>
                <a:cubicBezTo>
                  <a:pt x="273" y="1025"/>
                  <a:pt x="705" y="0"/>
                  <a:pt x="1501" y="161"/>
                </a:cubicBezTo>
                <a:cubicBezTo>
                  <a:pt x="2188" y="330"/>
                  <a:pt x="3412" y="1897"/>
                  <a:pt x="4120" y="2125"/>
                </a:cubicBezTo>
                <a:cubicBezTo>
                  <a:pt x="4828" y="2353"/>
                  <a:pt x="5410" y="1700"/>
                  <a:pt x="5752" y="153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2050" name="Picture 2" descr="https://www.idigbio.org/wiki/_media/idigbio_logo_rgb.png?w=100">
            <a:hlinkClick r:id="rId13" tooltip="idigbio_logo_rgb.png"/>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8151586" y="6527498"/>
            <a:ext cx="952500" cy="2952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6200"/>
            <a:ext cx="8229600" cy="9144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066800"/>
            <a:ext cx="8229600" cy="52578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mj-lt"/>
              </a:defRPr>
            </a:lvl1pPr>
          </a:lstStyle>
          <a:p>
            <a:fld id="{2D23EF80-617A-4CB8-9C5B-FE884E3EB76F}" type="datetime1">
              <a:rPr lang="en-US" smtClean="0">
                <a:solidFill>
                  <a:srgbClr val="04617B">
                    <a:shade val="90000"/>
                  </a:srgbClr>
                </a:solidFill>
                <a:latin typeface="Calibri"/>
              </a:rPr>
              <a:pPr/>
              <a:t>10/23/2012</a:t>
            </a:fld>
            <a:endParaRPr lang="en-US">
              <a:solidFill>
                <a:srgbClr val="04617B">
                  <a:shade val="90000"/>
                </a:srgbClr>
              </a:solidFill>
              <a:latin typeface="Calibri"/>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mj-lt"/>
              </a:defRPr>
            </a:lvl1pPr>
          </a:lstStyle>
          <a:p>
            <a:endParaRPr lang="en-US">
              <a:solidFill>
                <a:srgbClr val="04617B">
                  <a:shade val="90000"/>
                </a:srgbClr>
              </a:solidFill>
              <a:latin typeface="Calibri"/>
            </a:endParaRPr>
          </a:p>
        </p:txBody>
      </p:sp>
      <p:sp>
        <p:nvSpPr>
          <p:cNvPr id="18" name="Slide Number Placeholder 17"/>
          <p:cNvSpPr>
            <a:spLocks noGrp="1"/>
          </p:cNvSpPr>
          <p:nvPr>
            <p:ph type="sldNum" sz="quarter" idx="4"/>
          </p:nvPr>
        </p:nvSpPr>
        <p:spPr>
          <a:xfrm>
            <a:off x="7620000" y="6477000"/>
            <a:ext cx="4572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mj-lt"/>
              </a:defRPr>
            </a:lvl1p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
        <p:nvSpPr>
          <p:cNvPr id="7" name="Freeform 6"/>
          <p:cNvSpPr>
            <a:spLocks/>
          </p:cNvSpPr>
          <p:nvPr/>
        </p:nvSpPr>
        <p:spPr bwMode="auto">
          <a:xfrm>
            <a:off x="-9525" y="0"/>
            <a:ext cx="9163050" cy="3810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8" name="Freeform 7"/>
          <p:cNvSpPr>
            <a:spLocks/>
          </p:cNvSpPr>
          <p:nvPr/>
        </p:nvSpPr>
        <p:spPr bwMode="auto">
          <a:xfrm>
            <a:off x="4381500" y="0"/>
            <a:ext cx="4762500" cy="23347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12" name="Freeform 11"/>
          <p:cNvSpPr>
            <a:spLocks/>
          </p:cNvSpPr>
          <p:nvPr/>
        </p:nvSpPr>
        <p:spPr bwMode="auto">
          <a:xfrm rot="21435692">
            <a:off x="-10088" y="67822"/>
            <a:ext cx="9174161" cy="374145"/>
          </a:xfrm>
          <a:custGeom>
            <a:avLst>
              <a:gd name="A1" fmla="val 0"/>
              <a:gd name="A2" fmla="val 0"/>
              <a:gd name="A3" fmla="val 0"/>
              <a:gd name="A4" fmla="val 0"/>
              <a:gd name="A5" fmla="val 0"/>
              <a:gd name="A6" fmla="val 0"/>
              <a:gd name="A7" fmla="val 0"/>
              <a:gd name="A8" fmla="val 0"/>
            </a:avLst>
            <a:gdLst>
              <a:gd name="connsiteX0" fmla="*/ 0 w 5772"/>
              <a:gd name="connsiteY0" fmla="*/ 9247 h 10668"/>
              <a:gd name="connsiteX1" fmla="*/ 1620 w 5772"/>
              <a:gd name="connsiteY1" fmla="*/ 7 h 10668"/>
              <a:gd name="connsiteX2" fmla="*/ 4110 w 5772"/>
              <a:gd name="connsiteY2" fmla="*/ 9289 h 10668"/>
              <a:gd name="connsiteX3" fmla="*/ 5772 w 5772"/>
              <a:gd name="connsiteY3" fmla="*/ 8281 h 10668"/>
              <a:gd name="connsiteX0" fmla="*/ 0 w 5767"/>
              <a:gd name="connsiteY0" fmla="*/ 7104 h 11097"/>
              <a:gd name="connsiteX1" fmla="*/ 1615 w 5767"/>
              <a:gd name="connsiteY1" fmla="*/ 436 h 11097"/>
              <a:gd name="connsiteX2" fmla="*/ 4105 w 5767"/>
              <a:gd name="connsiteY2" fmla="*/ 9718 h 11097"/>
              <a:gd name="connsiteX3" fmla="*/ 5767 w 5767"/>
              <a:gd name="connsiteY3" fmla="*/ 8710 h 11097"/>
              <a:gd name="connsiteX0" fmla="*/ 0 w 5765"/>
              <a:gd name="connsiteY0" fmla="*/ 7104 h 15312"/>
              <a:gd name="connsiteX1" fmla="*/ 1615 w 5765"/>
              <a:gd name="connsiteY1" fmla="*/ 436 h 15312"/>
              <a:gd name="connsiteX2" fmla="*/ 4105 w 5765"/>
              <a:gd name="connsiteY2" fmla="*/ 9718 h 15312"/>
              <a:gd name="connsiteX3" fmla="*/ 5765 w 5765"/>
              <a:gd name="connsiteY3" fmla="*/ 15102 h 15312"/>
              <a:gd name="connsiteX0" fmla="*/ 0 w 5771"/>
              <a:gd name="connsiteY0" fmla="*/ 7104 h 12734"/>
              <a:gd name="connsiteX1" fmla="*/ 1615 w 5771"/>
              <a:gd name="connsiteY1" fmla="*/ 436 h 12734"/>
              <a:gd name="connsiteX2" fmla="*/ 4105 w 5771"/>
              <a:gd name="connsiteY2" fmla="*/ 9718 h 12734"/>
              <a:gd name="connsiteX3" fmla="*/ 5771 w 5771"/>
              <a:gd name="connsiteY3" fmla="*/ 12524 h 12734"/>
              <a:gd name="connsiteX0" fmla="*/ 0 w 5771"/>
              <a:gd name="connsiteY0" fmla="*/ 7669 h 15693"/>
              <a:gd name="connsiteX1" fmla="*/ 1615 w 5771"/>
              <a:gd name="connsiteY1" fmla="*/ 1001 h 15693"/>
              <a:gd name="connsiteX2" fmla="*/ 4106 w 5771"/>
              <a:gd name="connsiteY2" fmla="*/ 13678 h 15693"/>
              <a:gd name="connsiteX3" fmla="*/ 5771 w 5771"/>
              <a:gd name="connsiteY3" fmla="*/ 13089 h 15693"/>
              <a:gd name="connsiteX0" fmla="*/ 0 w 5771"/>
              <a:gd name="connsiteY0" fmla="*/ 6474 h 14298"/>
              <a:gd name="connsiteX1" fmla="*/ 1583 w 5771"/>
              <a:gd name="connsiteY1" fmla="*/ 1001 h 14298"/>
              <a:gd name="connsiteX2" fmla="*/ 4106 w 5771"/>
              <a:gd name="connsiteY2" fmla="*/ 12483 h 14298"/>
              <a:gd name="connsiteX3" fmla="*/ 5771 w 5771"/>
              <a:gd name="connsiteY3" fmla="*/ 11894 h 14298"/>
              <a:gd name="connsiteX0" fmla="*/ 0 w 5772"/>
              <a:gd name="connsiteY0" fmla="*/ 6474 h 14071"/>
              <a:gd name="connsiteX1" fmla="*/ 1583 w 5772"/>
              <a:gd name="connsiteY1" fmla="*/ 1001 h 14071"/>
              <a:gd name="connsiteX2" fmla="*/ 4106 w 5772"/>
              <a:gd name="connsiteY2" fmla="*/ 12483 h 14071"/>
              <a:gd name="connsiteX3" fmla="*/ 5772 w 5772"/>
              <a:gd name="connsiteY3" fmla="*/ 10531 h 14071"/>
              <a:gd name="connsiteX0" fmla="*/ 0 w 5772"/>
              <a:gd name="connsiteY0" fmla="*/ 6626 h 15131"/>
              <a:gd name="connsiteX1" fmla="*/ 1583 w 5772"/>
              <a:gd name="connsiteY1" fmla="*/ 1153 h 15131"/>
              <a:gd name="connsiteX2" fmla="*/ 4105 w 5772"/>
              <a:gd name="connsiteY2" fmla="*/ 13543 h 15131"/>
              <a:gd name="connsiteX3" fmla="*/ 5772 w 5772"/>
              <a:gd name="connsiteY3" fmla="*/ 10683 h 15131"/>
              <a:gd name="connsiteX0" fmla="*/ 0 w 5779"/>
              <a:gd name="connsiteY0" fmla="*/ 6626 h 14700"/>
              <a:gd name="connsiteX1" fmla="*/ 1583 w 5779"/>
              <a:gd name="connsiteY1" fmla="*/ 1153 h 14700"/>
              <a:gd name="connsiteX2" fmla="*/ 4105 w 5779"/>
              <a:gd name="connsiteY2" fmla="*/ 13543 h 14700"/>
              <a:gd name="connsiteX3" fmla="*/ 5779 w 5779"/>
              <a:gd name="connsiteY3" fmla="*/ 8094 h 14700"/>
            </a:gdLst>
            <a:ahLst/>
            <a:cxnLst>
              <a:cxn ang="0">
                <a:pos x="connsiteX0" y="connsiteY0"/>
              </a:cxn>
              <a:cxn ang="0">
                <a:pos x="connsiteX1" y="connsiteY1"/>
              </a:cxn>
              <a:cxn ang="0">
                <a:pos x="connsiteX2" y="connsiteY2"/>
              </a:cxn>
              <a:cxn ang="0">
                <a:pos x="connsiteX3" y="connsiteY3"/>
              </a:cxn>
            </a:cxnLst>
            <a:rect l="l" t="t" r="r" b="b"/>
            <a:pathLst>
              <a:path w="5779" h="14700">
                <a:moveTo>
                  <a:pt x="0" y="6626"/>
                </a:moveTo>
                <a:cubicBezTo>
                  <a:pt x="282" y="6398"/>
                  <a:pt x="899" y="0"/>
                  <a:pt x="1583" y="1153"/>
                </a:cubicBezTo>
                <a:cubicBezTo>
                  <a:pt x="2267" y="2306"/>
                  <a:pt x="3406" y="12386"/>
                  <a:pt x="4105" y="13543"/>
                </a:cubicBezTo>
                <a:cubicBezTo>
                  <a:pt x="4804" y="14700"/>
                  <a:pt x="5433" y="8304"/>
                  <a:pt x="5779" y="8094"/>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13" name="Freeform 12"/>
          <p:cNvSpPr>
            <a:spLocks/>
          </p:cNvSpPr>
          <p:nvPr/>
        </p:nvSpPr>
        <p:spPr bwMode="auto">
          <a:xfrm rot="21435692">
            <a:off x="-5748" y="20686"/>
            <a:ext cx="9153532" cy="409817"/>
          </a:xfrm>
          <a:custGeom>
            <a:avLst>
              <a:gd name="A1" fmla="val 0"/>
              <a:gd name="A2" fmla="val 0"/>
              <a:gd name="A3" fmla="val 0"/>
              <a:gd name="A4" fmla="val 0"/>
              <a:gd name="A5" fmla="val 0"/>
              <a:gd name="A6" fmla="val 0"/>
              <a:gd name="A7" fmla="val 0"/>
              <a:gd name="A8" fmla="val 0"/>
            </a:avLst>
            <a:gdLst>
              <a:gd name="connsiteX0" fmla="*/ 0 w 5766"/>
              <a:gd name="connsiteY0" fmla="*/ 732 h 1350"/>
              <a:gd name="connsiteX1" fmla="*/ 1638 w 5766"/>
              <a:gd name="connsiteY1" fmla="*/ 228 h 1350"/>
              <a:gd name="connsiteX2" fmla="*/ 4123 w 5766"/>
              <a:gd name="connsiteY2" fmla="*/ 1312 h 1350"/>
              <a:gd name="connsiteX3" fmla="*/ 5766 w 5766"/>
              <a:gd name="connsiteY3" fmla="*/ 0 h 1350"/>
              <a:gd name="connsiteX0" fmla="*/ 0 w 5768"/>
              <a:gd name="connsiteY0" fmla="*/ 601 h 1226"/>
              <a:gd name="connsiteX1" fmla="*/ 1638 w 5768"/>
              <a:gd name="connsiteY1" fmla="*/ 97 h 1226"/>
              <a:gd name="connsiteX2" fmla="*/ 4123 w 5768"/>
              <a:gd name="connsiteY2" fmla="*/ 1181 h 1226"/>
              <a:gd name="connsiteX3" fmla="*/ 5768 w 5768"/>
              <a:gd name="connsiteY3" fmla="*/ 364 h 1226"/>
              <a:gd name="connsiteX0" fmla="*/ 0 w 5761"/>
              <a:gd name="connsiteY0" fmla="*/ 285 h 1289"/>
              <a:gd name="connsiteX1" fmla="*/ 1631 w 5761"/>
              <a:gd name="connsiteY1" fmla="*/ 160 h 1289"/>
              <a:gd name="connsiteX2" fmla="*/ 4116 w 5761"/>
              <a:gd name="connsiteY2" fmla="*/ 1244 h 1289"/>
              <a:gd name="connsiteX3" fmla="*/ 5761 w 5761"/>
              <a:gd name="connsiteY3" fmla="*/ 427 h 1289"/>
              <a:gd name="connsiteX0" fmla="*/ 0 w 5761"/>
              <a:gd name="connsiteY0" fmla="*/ 728 h 1805"/>
              <a:gd name="connsiteX1" fmla="*/ 1495 w 5761"/>
              <a:gd name="connsiteY1" fmla="*/ 160 h 1805"/>
              <a:gd name="connsiteX2" fmla="*/ 4116 w 5761"/>
              <a:gd name="connsiteY2" fmla="*/ 1687 h 1805"/>
              <a:gd name="connsiteX3" fmla="*/ 5761 w 5761"/>
              <a:gd name="connsiteY3" fmla="*/ 870 h 1805"/>
              <a:gd name="connsiteX0" fmla="*/ 0 w 5762"/>
              <a:gd name="connsiteY0" fmla="*/ 728 h 1888"/>
              <a:gd name="connsiteX1" fmla="*/ 1495 w 5762"/>
              <a:gd name="connsiteY1" fmla="*/ 160 h 1888"/>
              <a:gd name="connsiteX2" fmla="*/ 4116 w 5762"/>
              <a:gd name="connsiteY2" fmla="*/ 1687 h 1888"/>
              <a:gd name="connsiteX3" fmla="*/ 5762 w 5762"/>
              <a:gd name="connsiteY3" fmla="*/ 1364 h 1888"/>
              <a:gd name="connsiteX0" fmla="*/ 0 w 5762"/>
              <a:gd name="connsiteY0" fmla="*/ 737 h 1953"/>
              <a:gd name="connsiteX1" fmla="*/ 1495 w 5762"/>
              <a:gd name="connsiteY1" fmla="*/ 169 h 1953"/>
              <a:gd name="connsiteX2" fmla="*/ 4120 w 5762"/>
              <a:gd name="connsiteY2" fmla="*/ 1752 h 1953"/>
              <a:gd name="connsiteX3" fmla="*/ 5762 w 5762"/>
              <a:gd name="connsiteY3" fmla="*/ 1373 h 1953"/>
              <a:gd name="connsiteX0" fmla="*/ 0 w 5762"/>
              <a:gd name="connsiteY0" fmla="*/ 1118 h 2397"/>
              <a:gd name="connsiteX1" fmla="*/ 1501 w 5762"/>
              <a:gd name="connsiteY1" fmla="*/ 169 h 2397"/>
              <a:gd name="connsiteX2" fmla="*/ 4120 w 5762"/>
              <a:gd name="connsiteY2" fmla="*/ 2133 h 2397"/>
              <a:gd name="connsiteX3" fmla="*/ 5762 w 5762"/>
              <a:gd name="connsiteY3" fmla="*/ 1754 h 2397"/>
              <a:gd name="connsiteX0" fmla="*/ 0 w 5762"/>
              <a:gd name="connsiteY0" fmla="*/ 1110 h 2389"/>
              <a:gd name="connsiteX1" fmla="*/ 1501 w 5762"/>
              <a:gd name="connsiteY1" fmla="*/ 161 h 2389"/>
              <a:gd name="connsiteX2" fmla="*/ 4120 w 5762"/>
              <a:gd name="connsiteY2" fmla="*/ 2125 h 2389"/>
              <a:gd name="connsiteX3" fmla="*/ 5762 w 5762"/>
              <a:gd name="connsiteY3" fmla="*/ 1746 h 2389"/>
              <a:gd name="connsiteX0" fmla="*/ 0 w 5765"/>
              <a:gd name="connsiteY0" fmla="*/ 1110 h 2399"/>
              <a:gd name="connsiteX1" fmla="*/ 1501 w 5765"/>
              <a:gd name="connsiteY1" fmla="*/ 161 h 2399"/>
              <a:gd name="connsiteX2" fmla="*/ 4120 w 5765"/>
              <a:gd name="connsiteY2" fmla="*/ 2125 h 2399"/>
              <a:gd name="connsiteX3" fmla="*/ 5765 w 5765"/>
              <a:gd name="connsiteY3" fmla="*/ 1802 h 2399"/>
              <a:gd name="connsiteX0" fmla="*/ 0 w 5752"/>
              <a:gd name="connsiteY0" fmla="*/ 1110 h 2353"/>
              <a:gd name="connsiteX1" fmla="*/ 1501 w 5752"/>
              <a:gd name="connsiteY1" fmla="*/ 161 h 2353"/>
              <a:gd name="connsiteX2" fmla="*/ 4120 w 5752"/>
              <a:gd name="connsiteY2" fmla="*/ 2125 h 2353"/>
              <a:gd name="connsiteX3" fmla="*/ 5752 w 5752"/>
              <a:gd name="connsiteY3" fmla="*/ 1530 h 2353"/>
            </a:gdLst>
            <a:ahLst/>
            <a:cxnLst>
              <a:cxn ang="0">
                <a:pos x="connsiteX0" y="connsiteY0"/>
              </a:cxn>
              <a:cxn ang="0">
                <a:pos x="connsiteX1" y="connsiteY1"/>
              </a:cxn>
              <a:cxn ang="0">
                <a:pos x="connsiteX2" y="connsiteY2"/>
              </a:cxn>
              <a:cxn ang="0">
                <a:pos x="connsiteX3" y="connsiteY3"/>
              </a:cxn>
            </a:cxnLst>
            <a:rect l="l" t="t" r="r" b="b"/>
            <a:pathLst>
              <a:path w="5752" h="2353">
                <a:moveTo>
                  <a:pt x="0" y="1110"/>
                </a:moveTo>
                <a:cubicBezTo>
                  <a:pt x="273" y="1025"/>
                  <a:pt x="705" y="0"/>
                  <a:pt x="1501" y="161"/>
                </a:cubicBezTo>
                <a:cubicBezTo>
                  <a:pt x="2188" y="330"/>
                  <a:pt x="3412" y="1897"/>
                  <a:pt x="4120" y="2125"/>
                </a:cubicBezTo>
                <a:cubicBezTo>
                  <a:pt x="4828" y="2353"/>
                  <a:pt x="5410" y="1700"/>
                  <a:pt x="5752" y="153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pic>
        <p:nvPicPr>
          <p:cNvPr id="16" name="Picture 9" descr="ACIS">
            <a:hlinkClick r:id="rId13" tooltip="Advanced Computing and Information Systems Laboratory"/>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22238" y="6716713"/>
            <a:ext cx="455612" cy="119062"/>
          </a:xfrm>
          <a:prstGeom prst="rect">
            <a:avLst/>
          </a:prstGeom>
          <a:noFill/>
        </p:spPr>
      </p:pic>
      <p:grpSp>
        <p:nvGrpSpPr>
          <p:cNvPr id="2" name="Group 10"/>
          <p:cNvGrpSpPr>
            <a:grpSpLocks/>
          </p:cNvGrpSpPr>
          <p:nvPr userDrawn="1"/>
        </p:nvGrpSpPr>
        <p:grpSpPr bwMode="auto">
          <a:xfrm>
            <a:off x="685800" y="6750050"/>
            <a:ext cx="5222875" cy="87313"/>
            <a:chOff x="509" y="2547"/>
            <a:chExt cx="4790" cy="72"/>
          </a:xfrm>
        </p:grpSpPr>
        <p:sp>
          <p:nvSpPr>
            <p:cNvPr id="19" name="Rectangle 11"/>
            <p:cNvSpPr>
              <a:spLocks noChangeArrowheads="1"/>
            </p:cNvSpPr>
            <p:nvPr userDrawn="1"/>
          </p:nvSpPr>
          <p:spPr bwMode="blackWhite">
            <a:xfrm flipV="1">
              <a:off x="509" y="2547"/>
              <a:ext cx="4790" cy="48"/>
            </a:xfrm>
            <a:prstGeom prst="rect">
              <a:avLst/>
            </a:prstGeom>
            <a:gradFill rotWithShape="1">
              <a:gsLst>
                <a:gs pos="0">
                  <a:srgbClr val="3333CC"/>
                </a:gs>
                <a:gs pos="100000">
                  <a:srgbClr val="3333CC">
                    <a:gamma/>
                    <a:tint val="0"/>
                    <a:invGamma/>
                  </a:srgbClr>
                </a:gs>
              </a:gsLst>
              <a:lin ang="0" scaled="1"/>
            </a:gradFill>
            <a:ln w="50800" algn="ctr">
              <a:noFill/>
              <a:miter lim="800000"/>
              <a:headEnd/>
              <a:tailEnd/>
            </a:ln>
            <a:effectLst/>
          </p:spPr>
          <p:txBody>
            <a:bodyPr wrap="none" anchor="ctr"/>
            <a:lstStyle/>
            <a:p>
              <a:endParaRPr lang="en-US">
                <a:solidFill>
                  <a:prstClr val="black"/>
                </a:solidFill>
                <a:latin typeface="Calibri"/>
              </a:endParaRPr>
            </a:p>
          </p:txBody>
        </p:sp>
        <p:sp>
          <p:nvSpPr>
            <p:cNvPr id="20" name="Rectangle 12"/>
            <p:cNvSpPr>
              <a:spLocks noChangeArrowheads="1"/>
            </p:cNvSpPr>
            <p:nvPr userDrawn="1"/>
          </p:nvSpPr>
          <p:spPr bwMode="blackWhite">
            <a:xfrm flipV="1">
              <a:off x="509" y="2595"/>
              <a:ext cx="4790" cy="24"/>
            </a:xfrm>
            <a:prstGeom prst="rect">
              <a:avLst/>
            </a:prstGeom>
            <a:gradFill rotWithShape="1">
              <a:gsLst>
                <a:gs pos="0">
                  <a:srgbClr val="CC0000"/>
                </a:gs>
                <a:gs pos="100000">
                  <a:srgbClr val="CC0000">
                    <a:gamma/>
                    <a:tint val="0"/>
                    <a:invGamma/>
                  </a:srgbClr>
                </a:gs>
              </a:gsLst>
              <a:lin ang="0" scaled="1"/>
            </a:gradFill>
            <a:ln w="50800" algn="ctr">
              <a:noFill/>
              <a:miter lim="800000"/>
              <a:headEnd/>
              <a:tailEnd/>
            </a:ln>
            <a:effectLst/>
          </p:spPr>
          <p:txBody>
            <a:bodyPr wrap="none" anchor="ctr"/>
            <a:lstStyle/>
            <a:p>
              <a:endParaRPr lang="en-US">
                <a:solidFill>
                  <a:prstClr val="black"/>
                </a:solidFill>
                <a:latin typeface="Calibri"/>
              </a:endParaRPr>
            </a:p>
          </p:txBody>
        </p:sp>
      </p:grpSp>
      <p:sp>
        <p:nvSpPr>
          <p:cNvPr id="21" name="Text Box 8"/>
          <p:cNvSpPr txBox="1">
            <a:spLocks noChangeArrowheads="1"/>
          </p:cNvSpPr>
          <p:nvPr userDrawn="1"/>
        </p:nvSpPr>
        <p:spPr bwMode="auto">
          <a:xfrm>
            <a:off x="4800600" y="6638925"/>
            <a:ext cx="2805576" cy="230832"/>
          </a:xfrm>
          <a:prstGeom prst="rect">
            <a:avLst/>
          </a:prstGeom>
          <a:noFill/>
          <a:ln w="9525">
            <a:noFill/>
            <a:miter lim="800000"/>
            <a:headEnd/>
            <a:tailEnd/>
          </a:ln>
          <a:effectLst/>
        </p:spPr>
        <p:txBody>
          <a:bodyPr wrap="none">
            <a:spAutoFit/>
          </a:bodyPr>
          <a:lstStyle/>
          <a:p>
            <a:pPr eaLnBrk="0" hangingPunct="0"/>
            <a:r>
              <a:rPr lang="en-US" sz="900" b="1" dirty="0">
                <a:solidFill>
                  <a:srgbClr val="3366FF"/>
                </a:solidFill>
                <a:latin typeface="Arial Narrow" pitchFamily="34" charset="0"/>
                <a:cs typeface="Arial" pitchFamily="34" charset="0"/>
              </a:rPr>
              <a:t>A</a:t>
            </a:r>
            <a:r>
              <a:rPr lang="en-US" sz="900" b="1" dirty="0">
                <a:solidFill>
                  <a:srgbClr val="080808"/>
                </a:solidFill>
                <a:latin typeface="Arial Narrow" pitchFamily="34" charset="0"/>
                <a:cs typeface="Arial" pitchFamily="34" charset="0"/>
              </a:rPr>
              <a:t>dvanced </a:t>
            </a:r>
            <a:r>
              <a:rPr lang="en-US" sz="900" b="1" dirty="0">
                <a:solidFill>
                  <a:srgbClr val="3366FF"/>
                </a:solidFill>
                <a:latin typeface="Arial Narrow" pitchFamily="34" charset="0"/>
                <a:cs typeface="Arial" pitchFamily="34" charset="0"/>
              </a:rPr>
              <a:t>C</a:t>
            </a:r>
            <a:r>
              <a:rPr lang="en-US" sz="900" b="1" dirty="0">
                <a:solidFill>
                  <a:srgbClr val="080808"/>
                </a:solidFill>
                <a:latin typeface="Arial Narrow" pitchFamily="34" charset="0"/>
                <a:cs typeface="Arial" pitchFamily="34" charset="0"/>
              </a:rPr>
              <a:t>omputing and </a:t>
            </a:r>
            <a:r>
              <a:rPr lang="en-US" sz="900" b="1" dirty="0">
                <a:solidFill>
                  <a:srgbClr val="3366FF"/>
                </a:solidFill>
                <a:latin typeface="Arial Narrow" pitchFamily="34" charset="0"/>
                <a:cs typeface="Arial" pitchFamily="34" charset="0"/>
              </a:rPr>
              <a:t>I</a:t>
            </a:r>
            <a:r>
              <a:rPr lang="en-US" sz="900" b="1" dirty="0">
                <a:solidFill>
                  <a:srgbClr val="080808"/>
                </a:solidFill>
                <a:latin typeface="Arial Narrow" pitchFamily="34" charset="0"/>
                <a:cs typeface="Arial" pitchFamily="34" charset="0"/>
              </a:rPr>
              <a:t>nformation </a:t>
            </a:r>
            <a:r>
              <a:rPr lang="en-US" sz="900" b="1" dirty="0">
                <a:solidFill>
                  <a:srgbClr val="3366FF"/>
                </a:solidFill>
                <a:latin typeface="Arial Narrow" pitchFamily="34" charset="0"/>
                <a:cs typeface="Arial" pitchFamily="34" charset="0"/>
              </a:rPr>
              <a:t>S</a:t>
            </a:r>
            <a:r>
              <a:rPr lang="en-US" sz="900" b="1" dirty="0">
                <a:solidFill>
                  <a:srgbClr val="080808"/>
                </a:solidFill>
                <a:latin typeface="Arial Narrow" pitchFamily="34" charset="0"/>
                <a:cs typeface="Arial" pitchFamily="34" charset="0"/>
              </a:rPr>
              <a:t>ystems laboratory</a:t>
            </a:r>
          </a:p>
        </p:txBody>
      </p:sp>
      <p:pic>
        <p:nvPicPr>
          <p:cNvPr id="12290" name="Picture 2" descr="UF Signature">
            <a:hlinkClick r:id="rId15"/>
          </p:cNvPr>
          <p:cNvPicPr>
            <a:picLocks noChangeAspect="1" noChangeArrowheads="1"/>
          </p:cNvPicPr>
          <p:nvPr userDrawn="1"/>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61713" y="6674040"/>
            <a:ext cx="816032" cy="159021"/>
          </a:xfrm>
          <a:prstGeom prst="rect">
            <a:avLst/>
          </a:prstGeom>
          <a:noFill/>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6200"/>
            <a:ext cx="8229600" cy="9144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066800"/>
            <a:ext cx="8229600" cy="52578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228600" y="6457648"/>
            <a:ext cx="4572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mj-lt"/>
              </a:defRPr>
            </a:lvl1p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
        <p:nvSpPr>
          <p:cNvPr id="7" name="Freeform 6"/>
          <p:cNvSpPr>
            <a:spLocks/>
          </p:cNvSpPr>
          <p:nvPr/>
        </p:nvSpPr>
        <p:spPr bwMode="auto">
          <a:xfrm>
            <a:off x="-9525" y="0"/>
            <a:ext cx="9163050" cy="3810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8" name="Freeform 7"/>
          <p:cNvSpPr>
            <a:spLocks/>
          </p:cNvSpPr>
          <p:nvPr/>
        </p:nvSpPr>
        <p:spPr bwMode="auto">
          <a:xfrm>
            <a:off x="4381500" y="0"/>
            <a:ext cx="4762500" cy="23347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12" name="Freeform 11"/>
          <p:cNvSpPr>
            <a:spLocks/>
          </p:cNvSpPr>
          <p:nvPr/>
        </p:nvSpPr>
        <p:spPr bwMode="auto">
          <a:xfrm rot="21435692">
            <a:off x="-10088" y="67822"/>
            <a:ext cx="9174161" cy="374145"/>
          </a:xfrm>
          <a:custGeom>
            <a:avLst>
              <a:gd name="A1" fmla="val 0"/>
              <a:gd name="A2" fmla="val 0"/>
              <a:gd name="A3" fmla="val 0"/>
              <a:gd name="A4" fmla="val 0"/>
              <a:gd name="A5" fmla="val 0"/>
              <a:gd name="A6" fmla="val 0"/>
              <a:gd name="A7" fmla="val 0"/>
              <a:gd name="A8" fmla="val 0"/>
            </a:avLst>
            <a:gdLst>
              <a:gd name="connsiteX0" fmla="*/ 0 w 5772"/>
              <a:gd name="connsiteY0" fmla="*/ 9247 h 10668"/>
              <a:gd name="connsiteX1" fmla="*/ 1620 w 5772"/>
              <a:gd name="connsiteY1" fmla="*/ 7 h 10668"/>
              <a:gd name="connsiteX2" fmla="*/ 4110 w 5772"/>
              <a:gd name="connsiteY2" fmla="*/ 9289 h 10668"/>
              <a:gd name="connsiteX3" fmla="*/ 5772 w 5772"/>
              <a:gd name="connsiteY3" fmla="*/ 8281 h 10668"/>
              <a:gd name="connsiteX0" fmla="*/ 0 w 5767"/>
              <a:gd name="connsiteY0" fmla="*/ 7104 h 11097"/>
              <a:gd name="connsiteX1" fmla="*/ 1615 w 5767"/>
              <a:gd name="connsiteY1" fmla="*/ 436 h 11097"/>
              <a:gd name="connsiteX2" fmla="*/ 4105 w 5767"/>
              <a:gd name="connsiteY2" fmla="*/ 9718 h 11097"/>
              <a:gd name="connsiteX3" fmla="*/ 5767 w 5767"/>
              <a:gd name="connsiteY3" fmla="*/ 8710 h 11097"/>
              <a:gd name="connsiteX0" fmla="*/ 0 w 5765"/>
              <a:gd name="connsiteY0" fmla="*/ 7104 h 15312"/>
              <a:gd name="connsiteX1" fmla="*/ 1615 w 5765"/>
              <a:gd name="connsiteY1" fmla="*/ 436 h 15312"/>
              <a:gd name="connsiteX2" fmla="*/ 4105 w 5765"/>
              <a:gd name="connsiteY2" fmla="*/ 9718 h 15312"/>
              <a:gd name="connsiteX3" fmla="*/ 5765 w 5765"/>
              <a:gd name="connsiteY3" fmla="*/ 15102 h 15312"/>
              <a:gd name="connsiteX0" fmla="*/ 0 w 5771"/>
              <a:gd name="connsiteY0" fmla="*/ 7104 h 12734"/>
              <a:gd name="connsiteX1" fmla="*/ 1615 w 5771"/>
              <a:gd name="connsiteY1" fmla="*/ 436 h 12734"/>
              <a:gd name="connsiteX2" fmla="*/ 4105 w 5771"/>
              <a:gd name="connsiteY2" fmla="*/ 9718 h 12734"/>
              <a:gd name="connsiteX3" fmla="*/ 5771 w 5771"/>
              <a:gd name="connsiteY3" fmla="*/ 12524 h 12734"/>
              <a:gd name="connsiteX0" fmla="*/ 0 w 5771"/>
              <a:gd name="connsiteY0" fmla="*/ 7669 h 15693"/>
              <a:gd name="connsiteX1" fmla="*/ 1615 w 5771"/>
              <a:gd name="connsiteY1" fmla="*/ 1001 h 15693"/>
              <a:gd name="connsiteX2" fmla="*/ 4106 w 5771"/>
              <a:gd name="connsiteY2" fmla="*/ 13678 h 15693"/>
              <a:gd name="connsiteX3" fmla="*/ 5771 w 5771"/>
              <a:gd name="connsiteY3" fmla="*/ 13089 h 15693"/>
              <a:gd name="connsiteX0" fmla="*/ 0 w 5771"/>
              <a:gd name="connsiteY0" fmla="*/ 6474 h 14298"/>
              <a:gd name="connsiteX1" fmla="*/ 1583 w 5771"/>
              <a:gd name="connsiteY1" fmla="*/ 1001 h 14298"/>
              <a:gd name="connsiteX2" fmla="*/ 4106 w 5771"/>
              <a:gd name="connsiteY2" fmla="*/ 12483 h 14298"/>
              <a:gd name="connsiteX3" fmla="*/ 5771 w 5771"/>
              <a:gd name="connsiteY3" fmla="*/ 11894 h 14298"/>
              <a:gd name="connsiteX0" fmla="*/ 0 w 5772"/>
              <a:gd name="connsiteY0" fmla="*/ 6474 h 14071"/>
              <a:gd name="connsiteX1" fmla="*/ 1583 w 5772"/>
              <a:gd name="connsiteY1" fmla="*/ 1001 h 14071"/>
              <a:gd name="connsiteX2" fmla="*/ 4106 w 5772"/>
              <a:gd name="connsiteY2" fmla="*/ 12483 h 14071"/>
              <a:gd name="connsiteX3" fmla="*/ 5772 w 5772"/>
              <a:gd name="connsiteY3" fmla="*/ 10531 h 14071"/>
              <a:gd name="connsiteX0" fmla="*/ 0 w 5772"/>
              <a:gd name="connsiteY0" fmla="*/ 6626 h 15131"/>
              <a:gd name="connsiteX1" fmla="*/ 1583 w 5772"/>
              <a:gd name="connsiteY1" fmla="*/ 1153 h 15131"/>
              <a:gd name="connsiteX2" fmla="*/ 4105 w 5772"/>
              <a:gd name="connsiteY2" fmla="*/ 13543 h 15131"/>
              <a:gd name="connsiteX3" fmla="*/ 5772 w 5772"/>
              <a:gd name="connsiteY3" fmla="*/ 10683 h 15131"/>
              <a:gd name="connsiteX0" fmla="*/ 0 w 5779"/>
              <a:gd name="connsiteY0" fmla="*/ 6626 h 14700"/>
              <a:gd name="connsiteX1" fmla="*/ 1583 w 5779"/>
              <a:gd name="connsiteY1" fmla="*/ 1153 h 14700"/>
              <a:gd name="connsiteX2" fmla="*/ 4105 w 5779"/>
              <a:gd name="connsiteY2" fmla="*/ 13543 h 14700"/>
              <a:gd name="connsiteX3" fmla="*/ 5779 w 5779"/>
              <a:gd name="connsiteY3" fmla="*/ 8094 h 14700"/>
            </a:gdLst>
            <a:ahLst/>
            <a:cxnLst>
              <a:cxn ang="0">
                <a:pos x="connsiteX0" y="connsiteY0"/>
              </a:cxn>
              <a:cxn ang="0">
                <a:pos x="connsiteX1" y="connsiteY1"/>
              </a:cxn>
              <a:cxn ang="0">
                <a:pos x="connsiteX2" y="connsiteY2"/>
              </a:cxn>
              <a:cxn ang="0">
                <a:pos x="connsiteX3" y="connsiteY3"/>
              </a:cxn>
            </a:cxnLst>
            <a:rect l="l" t="t" r="r" b="b"/>
            <a:pathLst>
              <a:path w="5779" h="14700">
                <a:moveTo>
                  <a:pt x="0" y="6626"/>
                </a:moveTo>
                <a:cubicBezTo>
                  <a:pt x="282" y="6398"/>
                  <a:pt x="899" y="0"/>
                  <a:pt x="1583" y="1153"/>
                </a:cubicBezTo>
                <a:cubicBezTo>
                  <a:pt x="2267" y="2306"/>
                  <a:pt x="3406" y="12386"/>
                  <a:pt x="4105" y="13543"/>
                </a:cubicBezTo>
                <a:cubicBezTo>
                  <a:pt x="4804" y="14700"/>
                  <a:pt x="5433" y="8304"/>
                  <a:pt x="5779" y="8094"/>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13" name="Freeform 12"/>
          <p:cNvSpPr>
            <a:spLocks/>
          </p:cNvSpPr>
          <p:nvPr/>
        </p:nvSpPr>
        <p:spPr bwMode="auto">
          <a:xfrm rot="21435692">
            <a:off x="-5748" y="20686"/>
            <a:ext cx="9153532" cy="409817"/>
          </a:xfrm>
          <a:custGeom>
            <a:avLst>
              <a:gd name="A1" fmla="val 0"/>
              <a:gd name="A2" fmla="val 0"/>
              <a:gd name="A3" fmla="val 0"/>
              <a:gd name="A4" fmla="val 0"/>
              <a:gd name="A5" fmla="val 0"/>
              <a:gd name="A6" fmla="val 0"/>
              <a:gd name="A7" fmla="val 0"/>
              <a:gd name="A8" fmla="val 0"/>
            </a:avLst>
            <a:gdLst>
              <a:gd name="connsiteX0" fmla="*/ 0 w 5766"/>
              <a:gd name="connsiteY0" fmla="*/ 732 h 1350"/>
              <a:gd name="connsiteX1" fmla="*/ 1638 w 5766"/>
              <a:gd name="connsiteY1" fmla="*/ 228 h 1350"/>
              <a:gd name="connsiteX2" fmla="*/ 4123 w 5766"/>
              <a:gd name="connsiteY2" fmla="*/ 1312 h 1350"/>
              <a:gd name="connsiteX3" fmla="*/ 5766 w 5766"/>
              <a:gd name="connsiteY3" fmla="*/ 0 h 1350"/>
              <a:gd name="connsiteX0" fmla="*/ 0 w 5768"/>
              <a:gd name="connsiteY0" fmla="*/ 601 h 1226"/>
              <a:gd name="connsiteX1" fmla="*/ 1638 w 5768"/>
              <a:gd name="connsiteY1" fmla="*/ 97 h 1226"/>
              <a:gd name="connsiteX2" fmla="*/ 4123 w 5768"/>
              <a:gd name="connsiteY2" fmla="*/ 1181 h 1226"/>
              <a:gd name="connsiteX3" fmla="*/ 5768 w 5768"/>
              <a:gd name="connsiteY3" fmla="*/ 364 h 1226"/>
              <a:gd name="connsiteX0" fmla="*/ 0 w 5761"/>
              <a:gd name="connsiteY0" fmla="*/ 285 h 1289"/>
              <a:gd name="connsiteX1" fmla="*/ 1631 w 5761"/>
              <a:gd name="connsiteY1" fmla="*/ 160 h 1289"/>
              <a:gd name="connsiteX2" fmla="*/ 4116 w 5761"/>
              <a:gd name="connsiteY2" fmla="*/ 1244 h 1289"/>
              <a:gd name="connsiteX3" fmla="*/ 5761 w 5761"/>
              <a:gd name="connsiteY3" fmla="*/ 427 h 1289"/>
              <a:gd name="connsiteX0" fmla="*/ 0 w 5761"/>
              <a:gd name="connsiteY0" fmla="*/ 728 h 1805"/>
              <a:gd name="connsiteX1" fmla="*/ 1495 w 5761"/>
              <a:gd name="connsiteY1" fmla="*/ 160 h 1805"/>
              <a:gd name="connsiteX2" fmla="*/ 4116 w 5761"/>
              <a:gd name="connsiteY2" fmla="*/ 1687 h 1805"/>
              <a:gd name="connsiteX3" fmla="*/ 5761 w 5761"/>
              <a:gd name="connsiteY3" fmla="*/ 870 h 1805"/>
              <a:gd name="connsiteX0" fmla="*/ 0 w 5762"/>
              <a:gd name="connsiteY0" fmla="*/ 728 h 1888"/>
              <a:gd name="connsiteX1" fmla="*/ 1495 w 5762"/>
              <a:gd name="connsiteY1" fmla="*/ 160 h 1888"/>
              <a:gd name="connsiteX2" fmla="*/ 4116 w 5762"/>
              <a:gd name="connsiteY2" fmla="*/ 1687 h 1888"/>
              <a:gd name="connsiteX3" fmla="*/ 5762 w 5762"/>
              <a:gd name="connsiteY3" fmla="*/ 1364 h 1888"/>
              <a:gd name="connsiteX0" fmla="*/ 0 w 5762"/>
              <a:gd name="connsiteY0" fmla="*/ 737 h 1953"/>
              <a:gd name="connsiteX1" fmla="*/ 1495 w 5762"/>
              <a:gd name="connsiteY1" fmla="*/ 169 h 1953"/>
              <a:gd name="connsiteX2" fmla="*/ 4120 w 5762"/>
              <a:gd name="connsiteY2" fmla="*/ 1752 h 1953"/>
              <a:gd name="connsiteX3" fmla="*/ 5762 w 5762"/>
              <a:gd name="connsiteY3" fmla="*/ 1373 h 1953"/>
              <a:gd name="connsiteX0" fmla="*/ 0 w 5762"/>
              <a:gd name="connsiteY0" fmla="*/ 1118 h 2397"/>
              <a:gd name="connsiteX1" fmla="*/ 1501 w 5762"/>
              <a:gd name="connsiteY1" fmla="*/ 169 h 2397"/>
              <a:gd name="connsiteX2" fmla="*/ 4120 w 5762"/>
              <a:gd name="connsiteY2" fmla="*/ 2133 h 2397"/>
              <a:gd name="connsiteX3" fmla="*/ 5762 w 5762"/>
              <a:gd name="connsiteY3" fmla="*/ 1754 h 2397"/>
              <a:gd name="connsiteX0" fmla="*/ 0 w 5762"/>
              <a:gd name="connsiteY0" fmla="*/ 1110 h 2389"/>
              <a:gd name="connsiteX1" fmla="*/ 1501 w 5762"/>
              <a:gd name="connsiteY1" fmla="*/ 161 h 2389"/>
              <a:gd name="connsiteX2" fmla="*/ 4120 w 5762"/>
              <a:gd name="connsiteY2" fmla="*/ 2125 h 2389"/>
              <a:gd name="connsiteX3" fmla="*/ 5762 w 5762"/>
              <a:gd name="connsiteY3" fmla="*/ 1746 h 2389"/>
              <a:gd name="connsiteX0" fmla="*/ 0 w 5765"/>
              <a:gd name="connsiteY0" fmla="*/ 1110 h 2399"/>
              <a:gd name="connsiteX1" fmla="*/ 1501 w 5765"/>
              <a:gd name="connsiteY1" fmla="*/ 161 h 2399"/>
              <a:gd name="connsiteX2" fmla="*/ 4120 w 5765"/>
              <a:gd name="connsiteY2" fmla="*/ 2125 h 2399"/>
              <a:gd name="connsiteX3" fmla="*/ 5765 w 5765"/>
              <a:gd name="connsiteY3" fmla="*/ 1802 h 2399"/>
              <a:gd name="connsiteX0" fmla="*/ 0 w 5752"/>
              <a:gd name="connsiteY0" fmla="*/ 1110 h 2353"/>
              <a:gd name="connsiteX1" fmla="*/ 1501 w 5752"/>
              <a:gd name="connsiteY1" fmla="*/ 161 h 2353"/>
              <a:gd name="connsiteX2" fmla="*/ 4120 w 5752"/>
              <a:gd name="connsiteY2" fmla="*/ 2125 h 2353"/>
              <a:gd name="connsiteX3" fmla="*/ 5752 w 5752"/>
              <a:gd name="connsiteY3" fmla="*/ 1530 h 2353"/>
            </a:gdLst>
            <a:ahLst/>
            <a:cxnLst>
              <a:cxn ang="0">
                <a:pos x="connsiteX0" y="connsiteY0"/>
              </a:cxn>
              <a:cxn ang="0">
                <a:pos x="connsiteX1" y="connsiteY1"/>
              </a:cxn>
              <a:cxn ang="0">
                <a:pos x="connsiteX2" y="connsiteY2"/>
              </a:cxn>
              <a:cxn ang="0">
                <a:pos x="connsiteX3" y="connsiteY3"/>
              </a:cxn>
            </a:cxnLst>
            <a:rect l="l" t="t" r="r" b="b"/>
            <a:pathLst>
              <a:path w="5752" h="2353">
                <a:moveTo>
                  <a:pt x="0" y="1110"/>
                </a:moveTo>
                <a:cubicBezTo>
                  <a:pt x="273" y="1025"/>
                  <a:pt x="705" y="0"/>
                  <a:pt x="1501" y="161"/>
                </a:cubicBezTo>
                <a:cubicBezTo>
                  <a:pt x="2188" y="330"/>
                  <a:pt x="3412" y="1897"/>
                  <a:pt x="4120" y="2125"/>
                </a:cubicBezTo>
                <a:cubicBezTo>
                  <a:pt x="4828" y="2353"/>
                  <a:pt x="5410" y="1700"/>
                  <a:pt x="5752" y="153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pic>
        <p:nvPicPr>
          <p:cNvPr id="2050" name="Picture 2" descr="https://www.idigbio.org/wiki/_media/idigbio_logo_rgb.png?w=100">
            <a:hlinkClick r:id="rId13" tooltip="idigbio_logo_rgb.png"/>
          </p:cNvPr>
          <p:cNvPicPr>
            <a:picLocks noChangeAspect="1" noChangeArrowheads="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8151586" y="6527498"/>
            <a:ext cx="952500" cy="2952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6200"/>
            <a:ext cx="8229600" cy="9144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066800"/>
            <a:ext cx="8229600" cy="52578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228600" y="6457648"/>
            <a:ext cx="4572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mj-lt"/>
              </a:defRPr>
            </a:lvl1p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
        <p:nvSpPr>
          <p:cNvPr id="7" name="Freeform 6"/>
          <p:cNvSpPr>
            <a:spLocks/>
          </p:cNvSpPr>
          <p:nvPr/>
        </p:nvSpPr>
        <p:spPr bwMode="auto">
          <a:xfrm>
            <a:off x="-9525" y="0"/>
            <a:ext cx="9163050" cy="3810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8" name="Freeform 7"/>
          <p:cNvSpPr>
            <a:spLocks/>
          </p:cNvSpPr>
          <p:nvPr/>
        </p:nvSpPr>
        <p:spPr bwMode="auto">
          <a:xfrm>
            <a:off x="4381500" y="0"/>
            <a:ext cx="4762500" cy="23347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12" name="Freeform 11"/>
          <p:cNvSpPr>
            <a:spLocks/>
          </p:cNvSpPr>
          <p:nvPr/>
        </p:nvSpPr>
        <p:spPr bwMode="auto">
          <a:xfrm rot="21435692">
            <a:off x="-10088" y="67822"/>
            <a:ext cx="9174161" cy="374145"/>
          </a:xfrm>
          <a:custGeom>
            <a:avLst>
              <a:gd name="A1" fmla="val 0"/>
              <a:gd name="A2" fmla="val 0"/>
              <a:gd name="A3" fmla="val 0"/>
              <a:gd name="A4" fmla="val 0"/>
              <a:gd name="A5" fmla="val 0"/>
              <a:gd name="A6" fmla="val 0"/>
              <a:gd name="A7" fmla="val 0"/>
              <a:gd name="A8" fmla="val 0"/>
            </a:avLst>
            <a:gdLst>
              <a:gd name="connsiteX0" fmla="*/ 0 w 5772"/>
              <a:gd name="connsiteY0" fmla="*/ 9247 h 10668"/>
              <a:gd name="connsiteX1" fmla="*/ 1620 w 5772"/>
              <a:gd name="connsiteY1" fmla="*/ 7 h 10668"/>
              <a:gd name="connsiteX2" fmla="*/ 4110 w 5772"/>
              <a:gd name="connsiteY2" fmla="*/ 9289 h 10668"/>
              <a:gd name="connsiteX3" fmla="*/ 5772 w 5772"/>
              <a:gd name="connsiteY3" fmla="*/ 8281 h 10668"/>
              <a:gd name="connsiteX0" fmla="*/ 0 w 5767"/>
              <a:gd name="connsiteY0" fmla="*/ 7104 h 11097"/>
              <a:gd name="connsiteX1" fmla="*/ 1615 w 5767"/>
              <a:gd name="connsiteY1" fmla="*/ 436 h 11097"/>
              <a:gd name="connsiteX2" fmla="*/ 4105 w 5767"/>
              <a:gd name="connsiteY2" fmla="*/ 9718 h 11097"/>
              <a:gd name="connsiteX3" fmla="*/ 5767 w 5767"/>
              <a:gd name="connsiteY3" fmla="*/ 8710 h 11097"/>
              <a:gd name="connsiteX0" fmla="*/ 0 w 5765"/>
              <a:gd name="connsiteY0" fmla="*/ 7104 h 15312"/>
              <a:gd name="connsiteX1" fmla="*/ 1615 w 5765"/>
              <a:gd name="connsiteY1" fmla="*/ 436 h 15312"/>
              <a:gd name="connsiteX2" fmla="*/ 4105 w 5765"/>
              <a:gd name="connsiteY2" fmla="*/ 9718 h 15312"/>
              <a:gd name="connsiteX3" fmla="*/ 5765 w 5765"/>
              <a:gd name="connsiteY3" fmla="*/ 15102 h 15312"/>
              <a:gd name="connsiteX0" fmla="*/ 0 w 5771"/>
              <a:gd name="connsiteY0" fmla="*/ 7104 h 12734"/>
              <a:gd name="connsiteX1" fmla="*/ 1615 w 5771"/>
              <a:gd name="connsiteY1" fmla="*/ 436 h 12734"/>
              <a:gd name="connsiteX2" fmla="*/ 4105 w 5771"/>
              <a:gd name="connsiteY2" fmla="*/ 9718 h 12734"/>
              <a:gd name="connsiteX3" fmla="*/ 5771 w 5771"/>
              <a:gd name="connsiteY3" fmla="*/ 12524 h 12734"/>
              <a:gd name="connsiteX0" fmla="*/ 0 w 5771"/>
              <a:gd name="connsiteY0" fmla="*/ 7669 h 15693"/>
              <a:gd name="connsiteX1" fmla="*/ 1615 w 5771"/>
              <a:gd name="connsiteY1" fmla="*/ 1001 h 15693"/>
              <a:gd name="connsiteX2" fmla="*/ 4106 w 5771"/>
              <a:gd name="connsiteY2" fmla="*/ 13678 h 15693"/>
              <a:gd name="connsiteX3" fmla="*/ 5771 w 5771"/>
              <a:gd name="connsiteY3" fmla="*/ 13089 h 15693"/>
              <a:gd name="connsiteX0" fmla="*/ 0 w 5771"/>
              <a:gd name="connsiteY0" fmla="*/ 6474 h 14298"/>
              <a:gd name="connsiteX1" fmla="*/ 1583 w 5771"/>
              <a:gd name="connsiteY1" fmla="*/ 1001 h 14298"/>
              <a:gd name="connsiteX2" fmla="*/ 4106 w 5771"/>
              <a:gd name="connsiteY2" fmla="*/ 12483 h 14298"/>
              <a:gd name="connsiteX3" fmla="*/ 5771 w 5771"/>
              <a:gd name="connsiteY3" fmla="*/ 11894 h 14298"/>
              <a:gd name="connsiteX0" fmla="*/ 0 w 5772"/>
              <a:gd name="connsiteY0" fmla="*/ 6474 h 14071"/>
              <a:gd name="connsiteX1" fmla="*/ 1583 w 5772"/>
              <a:gd name="connsiteY1" fmla="*/ 1001 h 14071"/>
              <a:gd name="connsiteX2" fmla="*/ 4106 w 5772"/>
              <a:gd name="connsiteY2" fmla="*/ 12483 h 14071"/>
              <a:gd name="connsiteX3" fmla="*/ 5772 w 5772"/>
              <a:gd name="connsiteY3" fmla="*/ 10531 h 14071"/>
              <a:gd name="connsiteX0" fmla="*/ 0 w 5772"/>
              <a:gd name="connsiteY0" fmla="*/ 6626 h 15131"/>
              <a:gd name="connsiteX1" fmla="*/ 1583 w 5772"/>
              <a:gd name="connsiteY1" fmla="*/ 1153 h 15131"/>
              <a:gd name="connsiteX2" fmla="*/ 4105 w 5772"/>
              <a:gd name="connsiteY2" fmla="*/ 13543 h 15131"/>
              <a:gd name="connsiteX3" fmla="*/ 5772 w 5772"/>
              <a:gd name="connsiteY3" fmla="*/ 10683 h 15131"/>
              <a:gd name="connsiteX0" fmla="*/ 0 w 5779"/>
              <a:gd name="connsiteY0" fmla="*/ 6626 h 14700"/>
              <a:gd name="connsiteX1" fmla="*/ 1583 w 5779"/>
              <a:gd name="connsiteY1" fmla="*/ 1153 h 14700"/>
              <a:gd name="connsiteX2" fmla="*/ 4105 w 5779"/>
              <a:gd name="connsiteY2" fmla="*/ 13543 h 14700"/>
              <a:gd name="connsiteX3" fmla="*/ 5779 w 5779"/>
              <a:gd name="connsiteY3" fmla="*/ 8094 h 14700"/>
            </a:gdLst>
            <a:ahLst/>
            <a:cxnLst>
              <a:cxn ang="0">
                <a:pos x="connsiteX0" y="connsiteY0"/>
              </a:cxn>
              <a:cxn ang="0">
                <a:pos x="connsiteX1" y="connsiteY1"/>
              </a:cxn>
              <a:cxn ang="0">
                <a:pos x="connsiteX2" y="connsiteY2"/>
              </a:cxn>
              <a:cxn ang="0">
                <a:pos x="connsiteX3" y="connsiteY3"/>
              </a:cxn>
            </a:cxnLst>
            <a:rect l="l" t="t" r="r" b="b"/>
            <a:pathLst>
              <a:path w="5779" h="14700">
                <a:moveTo>
                  <a:pt x="0" y="6626"/>
                </a:moveTo>
                <a:cubicBezTo>
                  <a:pt x="282" y="6398"/>
                  <a:pt x="899" y="0"/>
                  <a:pt x="1583" y="1153"/>
                </a:cubicBezTo>
                <a:cubicBezTo>
                  <a:pt x="2267" y="2306"/>
                  <a:pt x="3406" y="12386"/>
                  <a:pt x="4105" y="13543"/>
                </a:cubicBezTo>
                <a:cubicBezTo>
                  <a:pt x="4804" y="14700"/>
                  <a:pt x="5433" y="8304"/>
                  <a:pt x="5779" y="8094"/>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13" name="Freeform 12"/>
          <p:cNvSpPr>
            <a:spLocks/>
          </p:cNvSpPr>
          <p:nvPr/>
        </p:nvSpPr>
        <p:spPr bwMode="auto">
          <a:xfrm rot="21435692">
            <a:off x="-5748" y="20686"/>
            <a:ext cx="9153532" cy="409817"/>
          </a:xfrm>
          <a:custGeom>
            <a:avLst>
              <a:gd name="A1" fmla="val 0"/>
              <a:gd name="A2" fmla="val 0"/>
              <a:gd name="A3" fmla="val 0"/>
              <a:gd name="A4" fmla="val 0"/>
              <a:gd name="A5" fmla="val 0"/>
              <a:gd name="A6" fmla="val 0"/>
              <a:gd name="A7" fmla="val 0"/>
              <a:gd name="A8" fmla="val 0"/>
            </a:avLst>
            <a:gdLst>
              <a:gd name="connsiteX0" fmla="*/ 0 w 5766"/>
              <a:gd name="connsiteY0" fmla="*/ 732 h 1350"/>
              <a:gd name="connsiteX1" fmla="*/ 1638 w 5766"/>
              <a:gd name="connsiteY1" fmla="*/ 228 h 1350"/>
              <a:gd name="connsiteX2" fmla="*/ 4123 w 5766"/>
              <a:gd name="connsiteY2" fmla="*/ 1312 h 1350"/>
              <a:gd name="connsiteX3" fmla="*/ 5766 w 5766"/>
              <a:gd name="connsiteY3" fmla="*/ 0 h 1350"/>
              <a:gd name="connsiteX0" fmla="*/ 0 w 5768"/>
              <a:gd name="connsiteY0" fmla="*/ 601 h 1226"/>
              <a:gd name="connsiteX1" fmla="*/ 1638 w 5768"/>
              <a:gd name="connsiteY1" fmla="*/ 97 h 1226"/>
              <a:gd name="connsiteX2" fmla="*/ 4123 w 5768"/>
              <a:gd name="connsiteY2" fmla="*/ 1181 h 1226"/>
              <a:gd name="connsiteX3" fmla="*/ 5768 w 5768"/>
              <a:gd name="connsiteY3" fmla="*/ 364 h 1226"/>
              <a:gd name="connsiteX0" fmla="*/ 0 w 5761"/>
              <a:gd name="connsiteY0" fmla="*/ 285 h 1289"/>
              <a:gd name="connsiteX1" fmla="*/ 1631 w 5761"/>
              <a:gd name="connsiteY1" fmla="*/ 160 h 1289"/>
              <a:gd name="connsiteX2" fmla="*/ 4116 w 5761"/>
              <a:gd name="connsiteY2" fmla="*/ 1244 h 1289"/>
              <a:gd name="connsiteX3" fmla="*/ 5761 w 5761"/>
              <a:gd name="connsiteY3" fmla="*/ 427 h 1289"/>
              <a:gd name="connsiteX0" fmla="*/ 0 w 5761"/>
              <a:gd name="connsiteY0" fmla="*/ 728 h 1805"/>
              <a:gd name="connsiteX1" fmla="*/ 1495 w 5761"/>
              <a:gd name="connsiteY1" fmla="*/ 160 h 1805"/>
              <a:gd name="connsiteX2" fmla="*/ 4116 w 5761"/>
              <a:gd name="connsiteY2" fmla="*/ 1687 h 1805"/>
              <a:gd name="connsiteX3" fmla="*/ 5761 w 5761"/>
              <a:gd name="connsiteY3" fmla="*/ 870 h 1805"/>
              <a:gd name="connsiteX0" fmla="*/ 0 w 5762"/>
              <a:gd name="connsiteY0" fmla="*/ 728 h 1888"/>
              <a:gd name="connsiteX1" fmla="*/ 1495 w 5762"/>
              <a:gd name="connsiteY1" fmla="*/ 160 h 1888"/>
              <a:gd name="connsiteX2" fmla="*/ 4116 w 5762"/>
              <a:gd name="connsiteY2" fmla="*/ 1687 h 1888"/>
              <a:gd name="connsiteX3" fmla="*/ 5762 w 5762"/>
              <a:gd name="connsiteY3" fmla="*/ 1364 h 1888"/>
              <a:gd name="connsiteX0" fmla="*/ 0 w 5762"/>
              <a:gd name="connsiteY0" fmla="*/ 737 h 1953"/>
              <a:gd name="connsiteX1" fmla="*/ 1495 w 5762"/>
              <a:gd name="connsiteY1" fmla="*/ 169 h 1953"/>
              <a:gd name="connsiteX2" fmla="*/ 4120 w 5762"/>
              <a:gd name="connsiteY2" fmla="*/ 1752 h 1953"/>
              <a:gd name="connsiteX3" fmla="*/ 5762 w 5762"/>
              <a:gd name="connsiteY3" fmla="*/ 1373 h 1953"/>
              <a:gd name="connsiteX0" fmla="*/ 0 w 5762"/>
              <a:gd name="connsiteY0" fmla="*/ 1118 h 2397"/>
              <a:gd name="connsiteX1" fmla="*/ 1501 w 5762"/>
              <a:gd name="connsiteY1" fmla="*/ 169 h 2397"/>
              <a:gd name="connsiteX2" fmla="*/ 4120 w 5762"/>
              <a:gd name="connsiteY2" fmla="*/ 2133 h 2397"/>
              <a:gd name="connsiteX3" fmla="*/ 5762 w 5762"/>
              <a:gd name="connsiteY3" fmla="*/ 1754 h 2397"/>
              <a:gd name="connsiteX0" fmla="*/ 0 w 5762"/>
              <a:gd name="connsiteY0" fmla="*/ 1110 h 2389"/>
              <a:gd name="connsiteX1" fmla="*/ 1501 w 5762"/>
              <a:gd name="connsiteY1" fmla="*/ 161 h 2389"/>
              <a:gd name="connsiteX2" fmla="*/ 4120 w 5762"/>
              <a:gd name="connsiteY2" fmla="*/ 2125 h 2389"/>
              <a:gd name="connsiteX3" fmla="*/ 5762 w 5762"/>
              <a:gd name="connsiteY3" fmla="*/ 1746 h 2389"/>
              <a:gd name="connsiteX0" fmla="*/ 0 w 5765"/>
              <a:gd name="connsiteY0" fmla="*/ 1110 h 2399"/>
              <a:gd name="connsiteX1" fmla="*/ 1501 w 5765"/>
              <a:gd name="connsiteY1" fmla="*/ 161 h 2399"/>
              <a:gd name="connsiteX2" fmla="*/ 4120 w 5765"/>
              <a:gd name="connsiteY2" fmla="*/ 2125 h 2399"/>
              <a:gd name="connsiteX3" fmla="*/ 5765 w 5765"/>
              <a:gd name="connsiteY3" fmla="*/ 1802 h 2399"/>
              <a:gd name="connsiteX0" fmla="*/ 0 w 5752"/>
              <a:gd name="connsiteY0" fmla="*/ 1110 h 2353"/>
              <a:gd name="connsiteX1" fmla="*/ 1501 w 5752"/>
              <a:gd name="connsiteY1" fmla="*/ 161 h 2353"/>
              <a:gd name="connsiteX2" fmla="*/ 4120 w 5752"/>
              <a:gd name="connsiteY2" fmla="*/ 2125 h 2353"/>
              <a:gd name="connsiteX3" fmla="*/ 5752 w 5752"/>
              <a:gd name="connsiteY3" fmla="*/ 1530 h 2353"/>
            </a:gdLst>
            <a:ahLst/>
            <a:cxnLst>
              <a:cxn ang="0">
                <a:pos x="connsiteX0" y="connsiteY0"/>
              </a:cxn>
              <a:cxn ang="0">
                <a:pos x="connsiteX1" y="connsiteY1"/>
              </a:cxn>
              <a:cxn ang="0">
                <a:pos x="connsiteX2" y="connsiteY2"/>
              </a:cxn>
              <a:cxn ang="0">
                <a:pos x="connsiteX3" y="connsiteY3"/>
              </a:cxn>
            </a:cxnLst>
            <a:rect l="l" t="t" r="r" b="b"/>
            <a:pathLst>
              <a:path w="5752" h="2353">
                <a:moveTo>
                  <a:pt x="0" y="1110"/>
                </a:moveTo>
                <a:cubicBezTo>
                  <a:pt x="273" y="1025"/>
                  <a:pt x="705" y="0"/>
                  <a:pt x="1501" y="161"/>
                </a:cubicBezTo>
                <a:cubicBezTo>
                  <a:pt x="2188" y="330"/>
                  <a:pt x="3412" y="1897"/>
                  <a:pt x="4120" y="2125"/>
                </a:cubicBezTo>
                <a:cubicBezTo>
                  <a:pt x="4828" y="2353"/>
                  <a:pt x="5410" y="1700"/>
                  <a:pt x="5752" y="153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pic>
        <p:nvPicPr>
          <p:cNvPr id="2050" name="Picture 2" descr="https://www.idigbio.org/wiki/_media/idigbio_logo_rgb.png?w=100">
            <a:hlinkClick r:id="rId13" tooltip="idigbio_logo_rgb.png"/>
          </p:cNvPr>
          <p:cNvPicPr>
            <a:picLocks noChangeAspect="1" noChangeArrowheads="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8151586" y="6527498"/>
            <a:ext cx="952500" cy="2952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1D23B-8599-4842-B32C-D3E73C008BAF}" type="datetimeFigureOut">
              <a:rPr lang="en-US" smtClean="0">
                <a:solidFill>
                  <a:prstClr val="black">
                    <a:tint val="75000"/>
                  </a:prstClr>
                </a:solidFill>
                <a:latin typeface="Calibri"/>
              </a:rPr>
              <a:pPr/>
              <a:t>10/23/2012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110393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18AFD1B-56C8-FB41-8C9A-6744185F7CBA}" type="datetimeFigureOut">
              <a:rPr lang="en-US" smtClean="0">
                <a:solidFill>
                  <a:prstClr val="black">
                    <a:tint val="75000"/>
                  </a:prstClr>
                </a:solidFill>
                <a:latin typeface="Calibri"/>
              </a:rPr>
              <a:pPr defTabSz="457200"/>
              <a:t>10/23/2012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07C9220-24DF-C540-AA8C-105F6E23772C}"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57.xml"/><Relationship Id="rId6" Type="http://schemas.openxmlformats.org/officeDocument/2006/relationships/image" Target="../media/image5.jpe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57.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45.xml"/><Relationship Id="rId6" Type="http://schemas.openxmlformats.org/officeDocument/2006/relationships/image" Target="../media/image5.jpeg"/><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8.jpe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50.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jpeg"/><Relationship Id="rId1" Type="http://schemas.openxmlformats.org/officeDocument/2006/relationships/slideLayout" Target="../slideLayouts/slideLayout46.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46.xml"/><Relationship Id="rId5" Type="http://schemas.openxmlformats.org/officeDocument/2006/relationships/image" Target="../media/image5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5.jpe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hyperlink" Target="http://paleodb.org/cgi-bin/bridge.pl" TargetMode="External"/><Relationship Id="rId2" Type="http://schemas.openxmlformats.org/officeDocument/2006/relationships/notesSlide" Target="../notesSlides/notesSlide7.xml"/><Relationship Id="rId1" Type="http://schemas.openxmlformats.org/officeDocument/2006/relationships/slideLayout" Target="../slideLayouts/slideLayout57.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5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8096250" cy="1524000"/>
          </a:xfrm>
        </p:spPr>
        <p:txBody>
          <a:bodyPr rtlCol="0">
            <a:normAutofit/>
          </a:bodyPr>
          <a:lstStyle/>
          <a:p>
            <a:pPr eaLnBrk="1" fontAlgn="auto" hangingPunct="1">
              <a:spcAft>
                <a:spcPts val="0"/>
              </a:spcAft>
              <a:defRPr/>
            </a:pPr>
            <a:r>
              <a:rPr lang="en-US" sz="2800" dirty="0">
                <a:solidFill>
                  <a:schemeClr val="tx1">
                    <a:lumMod val="65000"/>
                    <a:lumOff val="35000"/>
                  </a:schemeClr>
                </a:solidFill>
                <a:latin typeface="Arial" pitchFamily="34" charset="0"/>
                <a:cs typeface="Arial" pitchFamily="34" charset="0"/>
              </a:rPr>
              <a:t>Research Coordination, Scientific </a:t>
            </a:r>
            <a:r>
              <a:rPr lang="en-US" sz="2800" dirty="0" smtClean="0">
                <a:solidFill>
                  <a:schemeClr val="tx1">
                    <a:lumMod val="65000"/>
                    <a:lumOff val="35000"/>
                  </a:schemeClr>
                </a:solidFill>
                <a:latin typeface="Arial" pitchFamily="34" charset="0"/>
                <a:cs typeface="Arial" pitchFamily="34" charset="0"/>
              </a:rPr>
              <a:t>Community Outreach, </a:t>
            </a:r>
            <a:r>
              <a:rPr lang="en-US" sz="2800" dirty="0">
                <a:solidFill>
                  <a:schemeClr val="tx1">
                    <a:lumMod val="65000"/>
                    <a:lumOff val="35000"/>
                  </a:schemeClr>
                </a:solidFill>
                <a:latin typeface="Arial" pitchFamily="34" charset="0"/>
                <a:cs typeface="Arial" pitchFamily="34" charset="0"/>
              </a:rPr>
              <a:t>Education &amp; Public Outreach</a:t>
            </a:r>
          </a:p>
        </p:txBody>
      </p:sp>
      <p:sp>
        <p:nvSpPr>
          <p:cNvPr id="13314" name="Subtitle 2"/>
          <p:cNvSpPr>
            <a:spLocks noGrp="1"/>
          </p:cNvSpPr>
          <p:nvPr>
            <p:ph type="subTitle" idx="1"/>
          </p:nvPr>
        </p:nvSpPr>
        <p:spPr>
          <a:xfrm>
            <a:off x="685800" y="2514600"/>
            <a:ext cx="7924800" cy="2667000"/>
          </a:xfrm>
        </p:spPr>
        <p:txBody>
          <a:bodyPr>
            <a:normAutofit fontScale="85000" lnSpcReduction="10000"/>
          </a:bodyPr>
          <a:lstStyle/>
          <a:p>
            <a:r>
              <a:rPr lang="en-US" sz="2900" dirty="0">
                <a:solidFill>
                  <a:schemeClr val="accent1">
                    <a:lumMod val="75000"/>
                  </a:schemeClr>
                </a:solidFill>
                <a:latin typeface="Palatino Linotype" pitchFamily="18" charset="0"/>
              </a:rPr>
              <a:t>Pamela S. </a:t>
            </a:r>
            <a:r>
              <a:rPr lang="en-US" sz="2900" dirty="0" err="1">
                <a:solidFill>
                  <a:schemeClr val="accent1">
                    <a:lumMod val="75000"/>
                  </a:schemeClr>
                </a:solidFill>
                <a:latin typeface="Palatino Linotype" pitchFamily="18" charset="0"/>
              </a:rPr>
              <a:t>Soltis</a:t>
            </a:r>
            <a:endParaRPr lang="en-US" sz="2900" dirty="0">
              <a:solidFill>
                <a:schemeClr val="accent1">
                  <a:lumMod val="75000"/>
                </a:schemeClr>
              </a:solidFill>
              <a:latin typeface="Palatino Linotype" pitchFamily="18" charset="0"/>
            </a:endParaRPr>
          </a:p>
          <a:p>
            <a:r>
              <a:rPr lang="en-US" sz="2900" dirty="0">
                <a:solidFill>
                  <a:schemeClr val="accent1">
                    <a:lumMod val="75000"/>
                  </a:schemeClr>
                </a:solidFill>
                <a:latin typeface="Palatino Linotype" pitchFamily="18" charset="0"/>
              </a:rPr>
              <a:t>Co-PI &amp; </a:t>
            </a:r>
            <a:r>
              <a:rPr lang="en-US" sz="2900" i="1" dirty="0" smtClean="0">
                <a:solidFill>
                  <a:schemeClr val="accent1">
                    <a:lumMod val="75000"/>
                  </a:schemeClr>
                </a:solidFill>
                <a:latin typeface="Palatino Linotype" pitchFamily="18" charset="0"/>
              </a:rPr>
              <a:t>iDigBio</a:t>
            </a:r>
            <a:r>
              <a:rPr lang="en-US" sz="2900" dirty="0" smtClean="0">
                <a:solidFill>
                  <a:schemeClr val="accent1">
                    <a:lumMod val="75000"/>
                  </a:schemeClr>
                </a:solidFill>
                <a:latin typeface="Palatino Linotype" pitchFamily="18" charset="0"/>
              </a:rPr>
              <a:t> Director </a:t>
            </a:r>
            <a:r>
              <a:rPr lang="en-US" sz="2900" dirty="0">
                <a:solidFill>
                  <a:schemeClr val="accent1">
                    <a:lumMod val="75000"/>
                  </a:schemeClr>
                </a:solidFill>
                <a:latin typeface="Palatino Linotype" pitchFamily="18" charset="0"/>
              </a:rPr>
              <a:t>for Research</a:t>
            </a:r>
          </a:p>
          <a:p>
            <a:r>
              <a:rPr lang="en-US" sz="2900" dirty="0" smtClean="0">
                <a:solidFill>
                  <a:schemeClr val="accent1">
                    <a:lumMod val="75000"/>
                  </a:schemeClr>
                </a:solidFill>
                <a:latin typeface="Palatino Linotype" pitchFamily="18" charset="0"/>
              </a:rPr>
              <a:t>FLMNH, University </a:t>
            </a:r>
            <a:r>
              <a:rPr lang="en-US" sz="2900" dirty="0">
                <a:solidFill>
                  <a:schemeClr val="accent1">
                    <a:lumMod val="75000"/>
                  </a:schemeClr>
                </a:solidFill>
                <a:latin typeface="Palatino Linotype" pitchFamily="18" charset="0"/>
              </a:rPr>
              <a:t>of Florida</a:t>
            </a:r>
          </a:p>
          <a:p>
            <a:pPr eaLnBrk="1" hangingPunct="1">
              <a:spcBef>
                <a:spcPts val="0"/>
              </a:spcBef>
              <a:spcAft>
                <a:spcPts val="0"/>
              </a:spcAft>
            </a:pPr>
            <a:endParaRPr lang="en-US" sz="2900" dirty="0" smtClean="0">
              <a:solidFill>
                <a:schemeClr val="accent1">
                  <a:lumMod val="75000"/>
                </a:schemeClr>
              </a:solidFill>
              <a:latin typeface="Palatino Linotype" pitchFamily="18" charset="0"/>
              <a:cs typeface="Arial" charset="0"/>
            </a:endParaRPr>
          </a:p>
          <a:p>
            <a:pPr eaLnBrk="1" hangingPunct="1">
              <a:spcBef>
                <a:spcPts val="0"/>
              </a:spcBef>
              <a:spcAft>
                <a:spcPts val="0"/>
              </a:spcAft>
            </a:pPr>
            <a:r>
              <a:rPr lang="en-US" sz="2900" dirty="0" smtClean="0">
                <a:solidFill>
                  <a:schemeClr val="accent1">
                    <a:lumMod val="75000"/>
                  </a:schemeClr>
                </a:solidFill>
                <a:latin typeface="Palatino Linotype" pitchFamily="18" charset="0"/>
                <a:cs typeface="Arial" charset="0"/>
              </a:rPr>
              <a:t>Bruce J. </a:t>
            </a:r>
            <a:r>
              <a:rPr lang="en-US" sz="2900" dirty="0" err="1" smtClean="0">
                <a:solidFill>
                  <a:schemeClr val="accent1">
                    <a:lumMod val="75000"/>
                  </a:schemeClr>
                </a:solidFill>
                <a:latin typeface="Palatino Linotype" pitchFamily="18" charset="0"/>
                <a:cs typeface="Arial" charset="0"/>
              </a:rPr>
              <a:t>MacFadden</a:t>
            </a:r>
            <a:endParaRPr lang="en-US" sz="2900" dirty="0" smtClean="0">
              <a:solidFill>
                <a:schemeClr val="accent1">
                  <a:lumMod val="75000"/>
                </a:schemeClr>
              </a:solidFill>
              <a:latin typeface="Palatino Linotype" pitchFamily="18" charset="0"/>
              <a:cs typeface="Arial" charset="0"/>
            </a:endParaRPr>
          </a:p>
          <a:p>
            <a:pPr eaLnBrk="1" hangingPunct="1">
              <a:spcBef>
                <a:spcPts val="0"/>
              </a:spcBef>
              <a:spcAft>
                <a:spcPts val="0"/>
              </a:spcAft>
            </a:pPr>
            <a:r>
              <a:rPr lang="en-US" sz="2900" dirty="0" smtClean="0">
                <a:solidFill>
                  <a:schemeClr val="accent1">
                    <a:lumMod val="75000"/>
                  </a:schemeClr>
                </a:solidFill>
                <a:latin typeface="Palatino Linotype" pitchFamily="18" charset="0"/>
                <a:cs typeface="Arial" charset="0"/>
              </a:rPr>
              <a:t>Co-PI &amp; </a:t>
            </a:r>
            <a:r>
              <a:rPr lang="en-US" sz="2900" i="1" dirty="0" smtClean="0">
                <a:solidFill>
                  <a:schemeClr val="accent1">
                    <a:lumMod val="75000"/>
                  </a:schemeClr>
                </a:solidFill>
                <a:latin typeface="Palatino Linotype" pitchFamily="18" charset="0"/>
                <a:cs typeface="Arial" charset="0"/>
              </a:rPr>
              <a:t>iDigBio</a:t>
            </a:r>
            <a:r>
              <a:rPr lang="en-US" sz="2900" dirty="0" smtClean="0">
                <a:solidFill>
                  <a:schemeClr val="accent1">
                    <a:lumMod val="75000"/>
                  </a:schemeClr>
                </a:solidFill>
                <a:latin typeface="Palatino Linotype" pitchFamily="18" charset="0"/>
                <a:cs typeface="Arial" charset="0"/>
              </a:rPr>
              <a:t> Director of Education and Outreach</a:t>
            </a:r>
          </a:p>
          <a:p>
            <a:pPr eaLnBrk="1" hangingPunct="1">
              <a:spcBef>
                <a:spcPts val="0"/>
              </a:spcBef>
              <a:spcAft>
                <a:spcPts val="0"/>
              </a:spcAft>
            </a:pPr>
            <a:r>
              <a:rPr lang="en-US" sz="2900" dirty="0" smtClean="0">
                <a:solidFill>
                  <a:schemeClr val="accent1">
                    <a:lumMod val="75000"/>
                  </a:schemeClr>
                </a:solidFill>
                <a:latin typeface="Palatino Linotype" pitchFamily="18" charset="0"/>
                <a:cs typeface="Arial" charset="0"/>
              </a:rPr>
              <a:t>Curator of Vertebrate Paleontology, FLMNH</a:t>
            </a:r>
          </a:p>
          <a:p>
            <a:pPr eaLnBrk="1" hangingPunct="1">
              <a:spcBef>
                <a:spcPts val="0"/>
              </a:spcBef>
              <a:spcAft>
                <a:spcPts val="0"/>
              </a:spcAft>
            </a:pPr>
            <a:endParaRPr lang="en-US" sz="2400" dirty="0">
              <a:solidFill>
                <a:srgbClr val="376092"/>
              </a:solidFill>
              <a:latin typeface="Palatino Linotype" pitchFamily="18" charset="0"/>
              <a:cs typeface="Arial" charset="0"/>
            </a:endParaRPr>
          </a:p>
        </p:txBody>
      </p:sp>
      <p:pic>
        <p:nvPicPr>
          <p:cNvPr id="13315" name="Picture 2"/>
          <p:cNvPicPr>
            <a:picLocks noChangeAspect="1" noChangeArrowheads="1"/>
          </p:cNvPicPr>
          <p:nvPr/>
        </p:nvPicPr>
        <p:blipFill>
          <a:blip r:embed="rId2"/>
          <a:srcRect/>
          <a:stretch>
            <a:fillRect/>
          </a:stretch>
        </p:blipFill>
        <p:spPr bwMode="auto">
          <a:xfrm>
            <a:off x="7010400" y="6047321"/>
            <a:ext cx="1771650" cy="548741"/>
          </a:xfrm>
          <a:prstGeom prst="rect">
            <a:avLst/>
          </a:prstGeom>
          <a:noFill/>
          <a:ln w="9525">
            <a:noFill/>
            <a:miter lim="800000"/>
            <a:headEnd/>
            <a:tailEnd/>
          </a:ln>
        </p:spPr>
      </p:pic>
      <p:pic>
        <p:nvPicPr>
          <p:cNvPr id="5" name="Picture 5" descr="UFSignatureLogo_PMS_172_287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5791200"/>
            <a:ext cx="247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FLMNH logo col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5638800"/>
            <a:ext cx="97125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3796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65000"/>
                    <a:lumOff val="35000"/>
                  </a:schemeClr>
                </a:solidFill>
                <a:latin typeface="Arial" pitchFamily="34" charset="0"/>
                <a:cs typeface="Arial" pitchFamily="34" charset="0"/>
              </a:rPr>
              <a:t>Linking Collections to Genomics</a:t>
            </a:r>
            <a:endParaRPr lang="en-US" sz="400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1"/>
          </p:nvPr>
        </p:nvSpPr>
        <p:spPr>
          <a:xfrm>
            <a:off x="0" y="1417638"/>
            <a:ext cx="9144000" cy="4525963"/>
          </a:xfrm>
        </p:spPr>
        <p:txBody>
          <a:bodyPr>
            <a:normAutofit/>
          </a:bodyPr>
          <a:lstStyle/>
          <a:p>
            <a:pPr>
              <a:buClr>
                <a:srgbClr val="B97C3F"/>
              </a:buClr>
            </a:pPr>
            <a:r>
              <a:rPr lang="en-US" sz="2800" dirty="0" smtClean="0">
                <a:cs typeface="Arial"/>
              </a:rPr>
              <a:t>Extend HUB connections to genomics databases</a:t>
            </a:r>
            <a:endParaRPr lang="en-US" sz="2800" dirty="0">
              <a:cs typeface="Arial"/>
            </a:endParaRPr>
          </a:p>
        </p:txBody>
      </p:sp>
      <p:pic>
        <p:nvPicPr>
          <p:cNvPr id="8" name="Picture 7" descr="ncbi.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997" y="2124075"/>
            <a:ext cx="4178770" cy="4206031"/>
          </a:xfrm>
          <a:prstGeom prst="rect">
            <a:avLst/>
          </a:prstGeom>
        </p:spPr>
      </p:pic>
      <p:pic>
        <p:nvPicPr>
          <p:cNvPr id="9" name="Picture 8" descr="ncbi db.pdf"/>
          <p:cNvPicPr>
            <a:picLocks noChangeAspect="1"/>
          </p:cNvPicPr>
          <p:nvPr/>
        </p:nvPicPr>
        <p:blipFill>
          <a:blip r:embed="rId4"/>
          <a:stretch>
            <a:fillRect/>
          </a:stretch>
        </p:blipFill>
        <p:spPr>
          <a:xfrm>
            <a:off x="5118101" y="2124075"/>
            <a:ext cx="3401094" cy="3819525"/>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538440" y="1943100"/>
            <a:ext cx="1605560" cy="1485900"/>
          </a:xfrm>
          <a:prstGeom prst="rect">
            <a:avLst/>
          </a:prstGeom>
        </p:spPr>
      </p:pic>
      <p:pic>
        <p:nvPicPr>
          <p:cNvPr id="12" name="Picture 2"/>
          <p:cNvPicPr>
            <a:picLocks noChangeAspect="1" noChangeArrowheads="1"/>
          </p:cNvPicPr>
          <p:nvPr/>
        </p:nvPicPr>
        <p:blipFill>
          <a:blip r:embed="rId6"/>
          <a:srcRect/>
          <a:stretch>
            <a:fillRect/>
          </a:stretch>
        </p:blipFill>
        <p:spPr bwMode="auto">
          <a:xfrm>
            <a:off x="7010400" y="6047321"/>
            <a:ext cx="1771650" cy="5487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376092"/>
                </a:solidFill>
                <a:cs typeface="Arial"/>
              </a:rPr>
              <a:t>Linking to Living Collections</a:t>
            </a:r>
            <a:endParaRPr lang="en-US" dirty="0">
              <a:solidFill>
                <a:srgbClr val="376092"/>
              </a:solidFill>
              <a:cs typeface="Arial"/>
            </a:endParaRPr>
          </a:p>
        </p:txBody>
      </p:sp>
      <p:sp>
        <p:nvSpPr>
          <p:cNvPr id="3" name="Content Placeholder 2"/>
          <p:cNvSpPr>
            <a:spLocks noGrp="1"/>
          </p:cNvSpPr>
          <p:nvPr>
            <p:ph idx="1"/>
          </p:nvPr>
        </p:nvSpPr>
        <p:spPr>
          <a:xfrm>
            <a:off x="228600" y="1166018"/>
            <a:ext cx="8686800" cy="4525963"/>
          </a:xfrm>
        </p:spPr>
        <p:txBody>
          <a:bodyPr/>
          <a:lstStyle/>
          <a:p>
            <a:pPr>
              <a:buClr>
                <a:srgbClr val="B97C3F"/>
              </a:buClr>
            </a:pPr>
            <a:r>
              <a:rPr lang="en-US" dirty="0" smtClean="0">
                <a:cs typeface="Arial"/>
              </a:rPr>
              <a:t>Botanical gardens, zoos, culture collections</a:t>
            </a:r>
            <a:endParaRPr lang="en-US" dirty="0">
              <a:cs typeface="Arial"/>
            </a:endParaRPr>
          </a:p>
        </p:txBody>
      </p:sp>
      <p:pic>
        <p:nvPicPr>
          <p:cNvPr id="4" name="Picture 3" descr="mobot.org.pdf"/>
          <p:cNvPicPr>
            <a:picLocks noChangeAspect="1"/>
          </p:cNvPicPr>
          <p:nvPr/>
        </p:nvPicPr>
        <p:blipFill>
          <a:blip r:embed="rId3"/>
          <a:stretch>
            <a:fillRect/>
          </a:stretch>
        </p:blipFill>
        <p:spPr>
          <a:xfrm>
            <a:off x="457200" y="1801813"/>
            <a:ext cx="5359401" cy="850900"/>
          </a:xfrm>
          <a:prstGeom prst="rect">
            <a:avLst/>
          </a:prstGeom>
        </p:spPr>
      </p:pic>
      <p:pic>
        <p:nvPicPr>
          <p:cNvPr id="7" name="Picture 6" descr="nybg name.pdf"/>
          <p:cNvPicPr>
            <a:picLocks noChangeAspect="1"/>
          </p:cNvPicPr>
          <p:nvPr/>
        </p:nvPicPr>
        <p:blipFill>
          <a:blip r:embed="rId4"/>
          <a:stretch>
            <a:fillRect/>
          </a:stretch>
        </p:blipFill>
        <p:spPr>
          <a:xfrm>
            <a:off x="747701" y="4174508"/>
            <a:ext cx="6756400" cy="838200"/>
          </a:xfrm>
          <a:prstGeom prst="rect">
            <a:avLst/>
          </a:prstGeom>
        </p:spPr>
      </p:pic>
      <p:pic>
        <p:nvPicPr>
          <p:cNvPr id="8" name="Picture 7" descr="zoo.pd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961022" y="2181202"/>
            <a:ext cx="3725778" cy="2528888"/>
          </a:xfrm>
          <a:prstGeom prst="rect">
            <a:avLst/>
          </a:prstGeom>
        </p:spPr>
      </p:pic>
      <p:sp>
        <p:nvSpPr>
          <p:cNvPr id="9" name="Rectangle 8"/>
          <p:cNvSpPr/>
          <p:nvPr/>
        </p:nvSpPr>
        <p:spPr>
          <a:xfrm>
            <a:off x="7950200" y="3368144"/>
            <a:ext cx="1193800" cy="134194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13" name="Picture 12" descr="culture.pdf"/>
          <p:cNvPicPr>
            <a:picLocks noChangeAspect="1"/>
          </p:cNvPicPr>
          <p:nvPr/>
        </p:nvPicPr>
        <p:blipFill>
          <a:blip r:embed="rId6"/>
          <a:stretch>
            <a:fillRect/>
          </a:stretch>
        </p:blipFill>
        <p:spPr>
          <a:xfrm>
            <a:off x="0" y="2853708"/>
            <a:ext cx="4419600" cy="1320800"/>
          </a:xfrm>
          <a:prstGeom prst="rect">
            <a:avLst/>
          </a:prstGeom>
        </p:spPr>
      </p:pic>
      <p:pic>
        <p:nvPicPr>
          <p:cNvPr id="14" name="Picture 13" descr="fungi.pdf"/>
          <p:cNvPicPr>
            <a:picLocks noChangeAspect="1"/>
          </p:cNvPicPr>
          <p:nvPr/>
        </p:nvPicPr>
        <p:blipFill>
          <a:blip r:embed="rId7"/>
          <a:stretch>
            <a:fillRect/>
          </a:stretch>
        </p:blipFill>
        <p:spPr>
          <a:xfrm>
            <a:off x="1445832" y="2853708"/>
            <a:ext cx="2897767" cy="575292"/>
          </a:xfrm>
          <a:prstGeom prst="rect">
            <a:avLst/>
          </a:prstGeom>
        </p:spPr>
      </p:pic>
      <p:pic>
        <p:nvPicPr>
          <p:cNvPr id="15" name="Picture 14" descr="algae.pd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747701" y="5012708"/>
            <a:ext cx="2398824" cy="1066800"/>
          </a:xfrm>
          <a:prstGeom prst="rect">
            <a:avLst/>
          </a:prstGeom>
        </p:spPr>
      </p:pic>
      <p:pic>
        <p:nvPicPr>
          <p:cNvPr id="18" name="Picture 17" descr="nybg.pdf"/>
          <p:cNvPicPr>
            <a:picLocks noChangeAspect="1"/>
          </p:cNvPicPr>
          <p:nvPr/>
        </p:nvPicPr>
        <p:blipFill>
          <a:blip r:embed="rId9"/>
          <a:stretch>
            <a:fillRect/>
          </a:stretch>
        </p:blipFill>
        <p:spPr>
          <a:xfrm>
            <a:off x="5047665" y="4608489"/>
            <a:ext cx="4020136" cy="1962957"/>
          </a:xfrm>
          <a:prstGeom prst="rect">
            <a:avLst/>
          </a:prstGeom>
        </p:spPr>
      </p:pic>
      <p:pic>
        <p:nvPicPr>
          <p:cNvPr id="19" name="Picture 18" descr="algae.pdf"/>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1959257" y="5499235"/>
            <a:ext cx="5307227" cy="58027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3000" y="2209800"/>
            <a:ext cx="3676650" cy="461665"/>
          </a:xfrm>
          <a:prstGeom prst="rect">
            <a:avLst/>
          </a:prstGeom>
          <a:noFill/>
        </p:spPr>
        <p:txBody>
          <a:bodyPr wrap="square" rtlCol="0">
            <a:spAutoFit/>
          </a:bodyPr>
          <a:lstStyle/>
          <a:p>
            <a:pPr algn="ctr"/>
            <a:endParaRPr lang="en-US" sz="2400" b="1" dirty="0">
              <a:solidFill>
                <a:srgbClr val="1F497D"/>
              </a:solidFill>
              <a:latin typeface="Calibri"/>
            </a:endParaRPr>
          </a:p>
        </p:txBody>
      </p:sp>
      <p:sp>
        <p:nvSpPr>
          <p:cNvPr id="2" name="Title 1"/>
          <p:cNvSpPr>
            <a:spLocks noGrp="1"/>
          </p:cNvSpPr>
          <p:nvPr>
            <p:ph type="title"/>
          </p:nvPr>
        </p:nvSpPr>
        <p:spPr>
          <a:xfrm>
            <a:off x="381000" y="762000"/>
            <a:ext cx="8229600" cy="792162"/>
          </a:xfrm>
        </p:spPr>
        <p:txBody>
          <a:bodyPr>
            <a:normAutofit fontScale="90000"/>
          </a:bodyPr>
          <a:lstStyle/>
          <a:p>
            <a:r>
              <a:rPr lang="en-US" sz="3200" i="1" dirty="0">
                <a:solidFill>
                  <a:srgbClr val="376092"/>
                </a:solidFill>
              </a:rPr>
              <a:t>D</a:t>
            </a:r>
            <a:r>
              <a:rPr lang="en-US" sz="3200" i="1" dirty="0" smtClean="0">
                <a:solidFill>
                  <a:srgbClr val="376092"/>
                </a:solidFill>
              </a:rPr>
              <a:t>igitization of Biodiversity </a:t>
            </a:r>
            <a:r>
              <a:rPr lang="en-US" sz="3200" i="1" dirty="0">
                <a:solidFill>
                  <a:srgbClr val="376092"/>
                </a:solidFill>
              </a:rPr>
              <a:t>C</a:t>
            </a:r>
            <a:r>
              <a:rPr lang="en-US" sz="3200" i="1" dirty="0" smtClean="0">
                <a:solidFill>
                  <a:srgbClr val="376092"/>
                </a:solidFill>
              </a:rPr>
              <a:t>ollections Data</a:t>
            </a:r>
            <a:r>
              <a:rPr lang="en-US" sz="3200" i="1" dirty="0">
                <a:solidFill>
                  <a:srgbClr val="376092"/>
                </a:solidFill>
              </a:rPr>
              <a:t/>
            </a:r>
            <a:br>
              <a:rPr lang="en-US" sz="3200" i="1" dirty="0">
                <a:solidFill>
                  <a:srgbClr val="376092"/>
                </a:solidFill>
              </a:rPr>
            </a:br>
            <a:r>
              <a:rPr lang="en-US" sz="3200" i="1" dirty="0" smtClean="0">
                <a:solidFill>
                  <a:srgbClr val="376092"/>
                </a:solidFill>
              </a:rPr>
              <a:t>Interactive, Integrative, Innovative </a:t>
            </a:r>
            <a:endParaRPr lang="en-US" sz="3200" i="1" dirty="0">
              <a:solidFill>
                <a:srgbClr val="376092"/>
              </a:solidFill>
            </a:endParaRPr>
          </a:p>
        </p:txBody>
      </p:sp>
      <p:sp>
        <p:nvSpPr>
          <p:cNvPr id="3" name="Content Placeholder 2"/>
          <p:cNvSpPr>
            <a:spLocks noGrp="1"/>
          </p:cNvSpPr>
          <p:nvPr>
            <p:ph idx="1"/>
          </p:nvPr>
        </p:nvSpPr>
        <p:spPr>
          <a:xfrm>
            <a:off x="381000" y="1752600"/>
            <a:ext cx="8458200" cy="2438400"/>
          </a:xfrm>
        </p:spPr>
        <p:txBody>
          <a:bodyPr>
            <a:noAutofit/>
          </a:bodyPr>
          <a:lstStyle/>
          <a:p>
            <a:pPr>
              <a:lnSpc>
                <a:spcPct val="90000"/>
              </a:lnSpc>
            </a:pPr>
            <a:r>
              <a:rPr lang="en-US" dirty="0" smtClean="0"/>
              <a:t>Research</a:t>
            </a:r>
          </a:p>
          <a:p>
            <a:pPr lvl="1">
              <a:lnSpc>
                <a:spcPct val="90000"/>
              </a:lnSpc>
            </a:pPr>
            <a:r>
              <a:rPr lang="en-US" i="1" dirty="0" smtClean="0"/>
              <a:t>Access to specimen data:  Provide </a:t>
            </a:r>
            <a:r>
              <a:rPr lang="en-US" i="1" dirty="0">
                <a:solidFill>
                  <a:srgbClr val="B97C3F"/>
                </a:solidFill>
              </a:rPr>
              <a:t>portal access </a:t>
            </a:r>
            <a:r>
              <a:rPr lang="en-US" i="1" dirty="0"/>
              <a:t>to biodiversity data in a cloud-computing </a:t>
            </a:r>
            <a:r>
              <a:rPr lang="en-US" i="1" dirty="0" smtClean="0"/>
              <a:t>environment</a:t>
            </a:r>
          </a:p>
          <a:p>
            <a:pPr lvl="1">
              <a:lnSpc>
                <a:spcPct val="90000"/>
              </a:lnSpc>
            </a:pPr>
            <a:r>
              <a:rPr lang="en-US" i="1" dirty="0" smtClean="0"/>
              <a:t>Development of a </a:t>
            </a:r>
            <a:r>
              <a:rPr lang="en-US" i="1" dirty="0" smtClean="0">
                <a:solidFill>
                  <a:srgbClr val="B97C3F"/>
                </a:solidFill>
              </a:rPr>
              <a:t>computational environment </a:t>
            </a:r>
            <a:r>
              <a:rPr lang="en-US" i="1" dirty="0" smtClean="0"/>
              <a:t>to facilitate specimen-based integrative biodiversity research</a:t>
            </a:r>
            <a:endParaRPr lang="en-US" i="1" dirty="0"/>
          </a:p>
          <a:p>
            <a:pPr>
              <a:lnSpc>
                <a:spcPct val="90000"/>
              </a:lnSpc>
            </a:pPr>
            <a:r>
              <a:rPr lang="en-US" dirty="0" err="1" smtClean="0">
                <a:solidFill>
                  <a:schemeClr val="bg1">
                    <a:lumMod val="65000"/>
                  </a:schemeClr>
                </a:solidFill>
              </a:rPr>
              <a:t>Cyberinfrastructure</a:t>
            </a:r>
            <a:endParaRPr lang="en-US" dirty="0" smtClean="0">
              <a:solidFill>
                <a:schemeClr val="bg1">
                  <a:lumMod val="65000"/>
                </a:schemeClr>
              </a:solidFill>
            </a:endParaRPr>
          </a:p>
          <a:p>
            <a:pPr>
              <a:lnSpc>
                <a:spcPct val="90000"/>
              </a:lnSpc>
            </a:pPr>
            <a:r>
              <a:rPr lang="en-US" dirty="0" smtClean="0">
                <a:solidFill>
                  <a:schemeClr val="bg1">
                    <a:lumMod val="65000"/>
                  </a:schemeClr>
                </a:solidFill>
              </a:rPr>
              <a:t>Digitization</a:t>
            </a:r>
          </a:p>
          <a:p>
            <a:pPr>
              <a:lnSpc>
                <a:spcPct val="90000"/>
              </a:lnSpc>
            </a:pPr>
            <a:r>
              <a:rPr lang="en-US" dirty="0" smtClean="0">
                <a:solidFill>
                  <a:schemeClr val="bg1">
                    <a:lumMod val="65000"/>
                  </a:schemeClr>
                </a:solidFill>
              </a:rPr>
              <a:t>Education and Outreach</a:t>
            </a:r>
          </a:p>
        </p:txBody>
      </p:sp>
      <p:sp>
        <p:nvSpPr>
          <p:cNvPr id="4" name="TextBox 3"/>
          <p:cNvSpPr txBox="1"/>
          <p:nvPr/>
        </p:nvSpPr>
        <p:spPr>
          <a:xfrm>
            <a:off x="2286000" y="152400"/>
            <a:ext cx="4609480" cy="646331"/>
          </a:xfrm>
          <a:prstGeom prst="rect">
            <a:avLst/>
          </a:prstGeom>
          <a:noFill/>
        </p:spPr>
        <p:txBody>
          <a:bodyPr wrap="none" rtlCol="0">
            <a:spAutoFit/>
          </a:bodyPr>
          <a:lstStyle/>
          <a:p>
            <a:r>
              <a:rPr lang="en-US" sz="3600" dirty="0" smtClean="0">
                <a:solidFill>
                  <a:srgbClr val="376092"/>
                </a:solidFill>
              </a:rPr>
              <a:t>Components of </a:t>
            </a:r>
            <a:r>
              <a:rPr lang="en-US" sz="3600" dirty="0" err="1" smtClean="0">
                <a:solidFill>
                  <a:srgbClr val="376092"/>
                </a:solidFill>
              </a:rPr>
              <a:t>iDigBio</a:t>
            </a:r>
            <a:r>
              <a:rPr lang="en-US" sz="3600" dirty="0" smtClean="0">
                <a:solidFill>
                  <a:srgbClr val="376092"/>
                </a:solidFill>
              </a:rPr>
              <a:t>:</a:t>
            </a:r>
          </a:p>
        </p:txBody>
      </p:sp>
      <p:sp>
        <p:nvSpPr>
          <p:cNvPr id="5" name="TextBox 4"/>
          <p:cNvSpPr txBox="1"/>
          <p:nvPr/>
        </p:nvSpPr>
        <p:spPr>
          <a:xfrm>
            <a:off x="1927931" y="6027003"/>
            <a:ext cx="5311069" cy="830997"/>
          </a:xfrm>
          <a:prstGeom prst="rect">
            <a:avLst/>
          </a:prstGeom>
          <a:noFill/>
        </p:spPr>
        <p:txBody>
          <a:bodyPr wrap="none" rtlCol="0">
            <a:spAutoFit/>
          </a:bodyPr>
          <a:lstStyle/>
          <a:p>
            <a:pPr algn="ctr"/>
            <a:r>
              <a:rPr lang="en-US" sz="2400" dirty="0" smtClean="0">
                <a:solidFill>
                  <a:srgbClr val="008000"/>
                </a:solidFill>
                <a:latin typeface="Palatino Linotype" pitchFamily="18" charset="0"/>
              </a:rPr>
              <a:t>Each component offers opportunities </a:t>
            </a:r>
          </a:p>
          <a:p>
            <a:pPr algn="ctr"/>
            <a:r>
              <a:rPr lang="en-US" sz="2400" dirty="0" smtClean="0">
                <a:solidFill>
                  <a:srgbClr val="008000"/>
                </a:solidFill>
                <a:latin typeface="Palatino Linotype" pitchFamily="18" charset="0"/>
              </a:rPr>
              <a:t>for community engagement.</a:t>
            </a:r>
            <a:endParaRPr lang="en-US" sz="2400" dirty="0">
              <a:solidFill>
                <a:srgbClr val="008000"/>
              </a:solidFill>
              <a:latin typeface="Palatino Linotype" pitchFamily="18" charset="0"/>
            </a:endParaRPr>
          </a:p>
        </p:txBody>
      </p:sp>
    </p:spTree>
    <p:extLst>
      <p:ext uri="{BB962C8B-B14F-4D97-AF65-F5344CB8AC3E}">
        <p14:creationId xmlns:p14="http://schemas.microsoft.com/office/powerpoint/2010/main" val="91739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52400"/>
            <a:ext cx="8839200" cy="707886"/>
          </a:xfrm>
          <a:prstGeom prst="rect">
            <a:avLst/>
          </a:prstGeom>
          <a:noFill/>
        </p:spPr>
        <p:txBody>
          <a:bodyPr wrap="square" rtlCol="0">
            <a:spAutoFit/>
          </a:bodyPr>
          <a:lstStyle/>
          <a:p>
            <a:pPr algn="ctr"/>
            <a:r>
              <a:rPr lang="en-US" sz="4000" dirty="0" smtClean="0">
                <a:solidFill>
                  <a:srgbClr val="376092"/>
                </a:solidFill>
                <a:latin typeface="Calibri"/>
              </a:rPr>
              <a:t>What Makes </a:t>
            </a:r>
            <a:r>
              <a:rPr lang="en-US" sz="4000" dirty="0" err="1" smtClean="0">
                <a:solidFill>
                  <a:srgbClr val="376092"/>
                </a:solidFill>
                <a:latin typeface="Calibri"/>
              </a:rPr>
              <a:t>iDigBio</a:t>
            </a:r>
            <a:r>
              <a:rPr lang="en-US" sz="4000" dirty="0" smtClean="0">
                <a:solidFill>
                  <a:srgbClr val="376092"/>
                </a:solidFill>
                <a:latin typeface="Calibri"/>
              </a:rPr>
              <a:t> Unique?</a:t>
            </a:r>
            <a:endParaRPr lang="en-US" sz="4000" dirty="0">
              <a:solidFill>
                <a:srgbClr val="376092"/>
              </a:solidFill>
              <a:latin typeface="Calibri"/>
            </a:endParaRPr>
          </a:p>
        </p:txBody>
      </p:sp>
      <p:sp>
        <p:nvSpPr>
          <p:cNvPr id="12" name="TextBox 11"/>
          <p:cNvSpPr txBox="1"/>
          <p:nvPr/>
        </p:nvSpPr>
        <p:spPr>
          <a:xfrm>
            <a:off x="457200" y="990600"/>
            <a:ext cx="8229600" cy="4524315"/>
          </a:xfrm>
          <a:prstGeom prst="rect">
            <a:avLst/>
          </a:prstGeom>
          <a:noFill/>
        </p:spPr>
        <p:txBody>
          <a:bodyPr wrap="square" rtlCol="0">
            <a:spAutoFit/>
          </a:bodyPr>
          <a:lstStyle/>
          <a:p>
            <a:pPr marL="457200" indent="-457200">
              <a:buClr>
                <a:schemeClr val="tx1"/>
              </a:buClr>
              <a:buFont typeface="Arial"/>
              <a:buChar char="•"/>
            </a:pPr>
            <a:r>
              <a:rPr lang="en-US" sz="2400" dirty="0" smtClean="0">
                <a:solidFill>
                  <a:srgbClr val="B97C3F"/>
                </a:solidFill>
                <a:latin typeface="Palatino Linotype" pitchFamily="18" charset="0"/>
              </a:rPr>
              <a:t>Ingest all contributed data with emphasis on GUIDs</a:t>
            </a:r>
            <a:r>
              <a:rPr lang="en-US" sz="2400" dirty="0" smtClean="0">
                <a:solidFill>
                  <a:prstClr val="black"/>
                </a:solidFill>
                <a:latin typeface="Palatino Linotype" pitchFamily="18" charset="0"/>
              </a:rPr>
              <a:t>, not just a restricted set of selected data elements</a:t>
            </a:r>
          </a:p>
          <a:p>
            <a:pPr marL="457200" indent="-457200">
              <a:buClr>
                <a:schemeClr val="tx1"/>
              </a:buClr>
              <a:buFont typeface="Arial"/>
              <a:buChar char="•"/>
            </a:pPr>
            <a:r>
              <a:rPr lang="en-US" sz="2400" dirty="0" smtClean="0">
                <a:solidFill>
                  <a:srgbClr val="B97C3F"/>
                </a:solidFill>
                <a:latin typeface="Palatino Linotype" pitchFamily="18" charset="0"/>
              </a:rPr>
              <a:t>Maintain persistent datasets and versioning</a:t>
            </a:r>
            <a:r>
              <a:rPr lang="en-US" sz="2400" dirty="0" smtClean="0">
                <a:solidFill>
                  <a:prstClr val="black"/>
                </a:solidFill>
                <a:latin typeface="Palatino Linotype" pitchFamily="18" charset="0"/>
              </a:rPr>
              <a:t>, allowing new and edited records to be uploaded</a:t>
            </a:r>
            <a:r>
              <a:rPr lang="en-US" sz="2400" dirty="0">
                <a:solidFill>
                  <a:prstClr val="black"/>
                </a:solidFill>
                <a:latin typeface="Palatino Linotype" pitchFamily="18" charset="0"/>
              </a:rPr>
              <a:t> </a:t>
            </a:r>
            <a:r>
              <a:rPr lang="en-US" sz="2400" dirty="0" smtClean="0">
                <a:solidFill>
                  <a:prstClr val="black"/>
                </a:solidFill>
                <a:latin typeface="Palatino Linotype" pitchFamily="18" charset="0"/>
              </a:rPr>
              <a:t>as needed</a:t>
            </a:r>
          </a:p>
          <a:p>
            <a:pPr marL="457200" indent="-457200">
              <a:buClr>
                <a:schemeClr val="tx1"/>
              </a:buClr>
              <a:buFont typeface="Arial"/>
              <a:buChar char="•"/>
            </a:pPr>
            <a:r>
              <a:rPr lang="en-US" sz="2400" dirty="0" smtClean="0">
                <a:solidFill>
                  <a:srgbClr val="B97C3F"/>
                </a:solidFill>
                <a:latin typeface="Palatino Linotype" pitchFamily="18" charset="0"/>
              </a:rPr>
              <a:t>Ingest textual specimen records</a:t>
            </a:r>
            <a:r>
              <a:rPr lang="en-US" sz="2400" dirty="0" smtClean="0">
                <a:solidFill>
                  <a:prstClr val="black"/>
                </a:solidFill>
                <a:latin typeface="Palatino Linotype" pitchFamily="18" charset="0"/>
              </a:rPr>
              <a:t>, associated still images, video, vocalizations, and other media</a:t>
            </a:r>
            <a:endParaRPr lang="en-US" sz="2400" dirty="0">
              <a:solidFill>
                <a:prstClr val="black"/>
              </a:solidFill>
              <a:latin typeface="Palatino Linotype" pitchFamily="18" charset="0"/>
            </a:endParaRPr>
          </a:p>
          <a:p>
            <a:pPr marL="457200" indent="-457200">
              <a:buClr>
                <a:schemeClr val="tx1"/>
              </a:buClr>
              <a:buFont typeface="Arial"/>
              <a:buChar char="•"/>
            </a:pPr>
            <a:r>
              <a:rPr lang="en-US" sz="2400" dirty="0" smtClean="0">
                <a:solidFill>
                  <a:srgbClr val="B97C3F"/>
                </a:solidFill>
                <a:latin typeface="Palatino Linotype" pitchFamily="18" charset="0"/>
              </a:rPr>
              <a:t>Ingest related linked documents and associated literature</a:t>
            </a:r>
            <a:r>
              <a:rPr lang="en-US" sz="2400" dirty="0" smtClean="0">
                <a:solidFill>
                  <a:prstClr val="black"/>
                </a:solidFill>
                <a:latin typeface="Palatino Linotype" pitchFamily="18" charset="0"/>
              </a:rPr>
              <a:t>, including digitized field notes, ledgers, monographs, journal articles, gray literature, related collections, etc.</a:t>
            </a:r>
            <a:endParaRPr lang="en-US" sz="2400" dirty="0">
              <a:solidFill>
                <a:prstClr val="black"/>
              </a:solidFill>
              <a:latin typeface="Palatino Linotype" pitchFamily="18" charset="0"/>
            </a:endParaRPr>
          </a:p>
          <a:p>
            <a:pPr marL="457200" indent="-457200">
              <a:buClr>
                <a:schemeClr val="tx1"/>
              </a:buClr>
              <a:buFont typeface="Arial"/>
              <a:buChar char="•"/>
            </a:pPr>
            <a:r>
              <a:rPr lang="en-US" sz="2400" dirty="0" smtClean="0">
                <a:solidFill>
                  <a:srgbClr val="B97C3F"/>
                </a:solidFill>
                <a:latin typeface="Palatino Linotype" pitchFamily="18" charset="0"/>
              </a:rPr>
              <a:t>Provide virtual annotation capabilities </a:t>
            </a:r>
            <a:r>
              <a:rPr lang="en-US" sz="2400" dirty="0" smtClean="0">
                <a:solidFill>
                  <a:prstClr val="black"/>
                </a:solidFill>
                <a:latin typeface="Palatino Linotype" pitchFamily="18" charset="0"/>
              </a:rPr>
              <a:t>and track these annotations back to the originating collection</a:t>
            </a:r>
            <a:endParaRPr lang="en-US" sz="2400" dirty="0">
              <a:solidFill>
                <a:prstClr val="black"/>
              </a:solidFill>
              <a:latin typeface="Palatino Linotype" pitchFamily="18" charset="0"/>
            </a:endParaRPr>
          </a:p>
        </p:txBody>
      </p:sp>
    </p:spTree>
    <p:extLst>
      <p:ext uri="{BB962C8B-B14F-4D97-AF65-F5344CB8AC3E}">
        <p14:creationId xmlns:p14="http://schemas.microsoft.com/office/powerpoint/2010/main" val="113258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https://www.idigbio.org/wiki/_media/idigbio_logo_rgb.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52400"/>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152400"/>
            <a:ext cx="8839200" cy="707886"/>
          </a:xfrm>
          <a:prstGeom prst="rect">
            <a:avLst/>
          </a:prstGeom>
          <a:noFill/>
        </p:spPr>
        <p:txBody>
          <a:bodyPr wrap="square" rtlCol="0">
            <a:spAutoFit/>
          </a:bodyPr>
          <a:lstStyle/>
          <a:p>
            <a:pPr algn="ctr"/>
            <a:r>
              <a:rPr lang="en-US" sz="4000" dirty="0" smtClean="0">
                <a:solidFill>
                  <a:srgbClr val="376092"/>
                </a:solidFill>
                <a:latin typeface="Calibri"/>
              </a:rPr>
              <a:t>What Makes </a:t>
            </a:r>
            <a:r>
              <a:rPr lang="en-US" sz="4000" dirty="0" err="1" smtClean="0">
                <a:solidFill>
                  <a:srgbClr val="376092"/>
                </a:solidFill>
                <a:latin typeface="Calibri"/>
              </a:rPr>
              <a:t>iDigBio</a:t>
            </a:r>
            <a:r>
              <a:rPr lang="en-US" sz="4000" dirty="0" smtClean="0">
                <a:solidFill>
                  <a:srgbClr val="376092"/>
                </a:solidFill>
                <a:latin typeface="Calibri"/>
              </a:rPr>
              <a:t> Unique?</a:t>
            </a:r>
            <a:endParaRPr lang="en-US" sz="4000" dirty="0">
              <a:solidFill>
                <a:srgbClr val="376092"/>
              </a:solidFill>
              <a:latin typeface="Calibri"/>
            </a:endParaRPr>
          </a:p>
        </p:txBody>
      </p:sp>
      <p:sp>
        <p:nvSpPr>
          <p:cNvPr id="12" name="TextBox 11"/>
          <p:cNvSpPr txBox="1"/>
          <p:nvPr/>
        </p:nvSpPr>
        <p:spPr>
          <a:xfrm>
            <a:off x="457200" y="990600"/>
            <a:ext cx="8229600" cy="4524315"/>
          </a:xfrm>
          <a:prstGeom prst="rect">
            <a:avLst/>
          </a:prstGeom>
          <a:noFill/>
        </p:spPr>
        <p:txBody>
          <a:bodyPr wrap="square" rtlCol="0">
            <a:spAutoFit/>
          </a:bodyPr>
          <a:lstStyle/>
          <a:p>
            <a:pPr marL="457200" indent="-457200">
              <a:buClr>
                <a:schemeClr val="tx1"/>
              </a:buClr>
              <a:buFont typeface="Arial"/>
              <a:buChar char="•"/>
            </a:pPr>
            <a:r>
              <a:rPr lang="en-US" sz="2400" dirty="0" smtClean="0">
                <a:solidFill>
                  <a:srgbClr val="B97C3F"/>
                </a:solidFill>
                <a:latin typeface="Palatino Linotype" pitchFamily="18" charset="0"/>
              </a:rPr>
              <a:t>Ingest all contributed data with emphasis on GUIDs</a:t>
            </a:r>
            <a:r>
              <a:rPr lang="en-US" sz="2400" dirty="0" smtClean="0">
                <a:solidFill>
                  <a:prstClr val="black"/>
                </a:solidFill>
                <a:latin typeface="Palatino Linotype" pitchFamily="18" charset="0"/>
              </a:rPr>
              <a:t>, not just a restricted set of selected data elements</a:t>
            </a:r>
          </a:p>
          <a:p>
            <a:pPr marL="457200" indent="-457200">
              <a:buClr>
                <a:schemeClr val="tx1"/>
              </a:buClr>
              <a:buFont typeface="Arial"/>
              <a:buChar char="•"/>
            </a:pPr>
            <a:r>
              <a:rPr lang="en-US" sz="2400" dirty="0" smtClean="0">
                <a:solidFill>
                  <a:srgbClr val="B97C3F"/>
                </a:solidFill>
                <a:latin typeface="Palatino Linotype" pitchFamily="18" charset="0"/>
              </a:rPr>
              <a:t>Maintain persistent datasets and versioning</a:t>
            </a:r>
            <a:r>
              <a:rPr lang="en-US" sz="2400" dirty="0" smtClean="0">
                <a:solidFill>
                  <a:prstClr val="black"/>
                </a:solidFill>
                <a:latin typeface="Palatino Linotype" pitchFamily="18" charset="0"/>
              </a:rPr>
              <a:t>, allowing new and edited records to be uploaded</a:t>
            </a:r>
            <a:r>
              <a:rPr lang="en-US" sz="2400" dirty="0">
                <a:solidFill>
                  <a:prstClr val="black"/>
                </a:solidFill>
                <a:latin typeface="Palatino Linotype" pitchFamily="18" charset="0"/>
              </a:rPr>
              <a:t> </a:t>
            </a:r>
            <a:r>
              <a:rPr lang="en-US" sz="2400" dirty="0" smtClean="0">
                <a:solidFill>
                  <a:prstClr val="black"/>
                </a:solidFill>
                <a:latin typeface="Palatino Linotype" pitchFamily="18" charset="0"/>
              </a:rPr>
              <a:t>as needed</a:t>
            </a:r>
          </a:p>
          <a:p>
            <a:pPr marL="457200" indent="-457200">
              <a:buClr>
                <a:schemeClr val="tx1"/>
              </a:buClr>
              <a:buFont typeface="Arial"/>
              <a:buChar char="•"/>
            </a:pPr>
            <a:r>
              <a:rPr lang="en-US" sz="2400" dirty="0" smtClean="0">
                <a:solidFill>
                  <a:srgbClr val="B97C3F"/>
                </a:solidFill>
                <a:latin typeface="Palatino Linotype" pitchFamily="18" charset="0"/>
              </a:rPr>
              <a:t>Ingest textual specimen records</a:t>
            </a:r>
            <a:r>
              <a:rPr lang="en-US" sz="2400" dirty="0" smtClean="0">
                <a:solidFill>
                  <a:prstClr val="black"/>
                </a:solidFill>
                <a:latin typeface="Palatino Linotype" pitchFamily="18" charset="0"/>
              </a:rPr>
              <a:t>, associated still images, video, vocalizations, and other media</a:t>
            </a:r>
            <a:endParaRPr lang="en-US" sz="2400" dirty="0">
              <a:solidFill>
                <a:prstClr val="black"/>
              </a:solidFill>
              <a:latin typeface="Palatino Linotype" pitchFamily="18" charset="0"/>
            </a:endParaRPr>
          </a:p>
          <a:p>
            <a:pPr marL="457200" indent="-457200">
              <a:buClr>
                <a:schemeClr val="tx1"/>
              </a:buClr>
              <a:buFont typeface="Arial"/>
              <a:buChar char="•"/>
            </a:pPr>
            <a:r>
              <a:rPr lang="en-US" sz="2400" dirty="0" smtClean="0">
                <a:solidFill>
                  <a:srgbClr val="B97C3F"/>
                </a:solidFill>
                <a:latin typeface="Palatino Linotype" pitchFamily="18" charset="0"/>
              </a:rPr>
              <a:t>Ingest related linked documents and associated literature</a:t>
            </a:r>
            <a:r>
              <a:rPr lang="en-US" sz="2400" dirty="0" smtClean="0">
                <a:solidFill>
                  <a:prstClr val="black"/>
                </a:solidFill>
                <a:latin typeface="Palatino Linotype" pitchFamily="18" charset="0"/>
              </a:rPr>
              <a:t>, including digitized field notes, ledgers, monographs, journal articles, gray literature, related collections, etc.</a:t>
            </a:r>
            <a:endParaRPr lang="en-US" sz="2400" dirty="0">
              <a:solidFill>
                <a:prstClr val="black"/>
              </a:solidFill>
              <a:latin typeface="Palatino Linotype" pitchFamily="18" charset="0"/>
            </a:endParaRPr>
          </a:p>
          <a:p>
            <a:pPr marL="457200" indent="-457200">
              <a:buClr>
                <a:schemeClr val="tx1"/>
              </a:buClr>
              <a:buFont typeface="Arial"/>
              <a:buChar char="•"/>
            </a:pPr>
            <a:r>
              <a:rPr lang="en-US" sz="2400" dirty="0" smtClean="0">
                <a:solidFill>
                  <a:srgbClr val="B97C3F"/>
                </a:solidFill>
                <a:latin typeface="Palatino Linotype" pitchFamily="18" charset="0"/>
              </a:rPr>
              <a:t>Provide virtual annotation capabilities </a:t>
            </a:r>
            <a:r>
              <a:rPr lang="en-US" sz="2400" dirty="0" smtClean="0">
                <a:solidFill>
                  <a:prstClr val="black"/>
                </a:solidFill>
                <a:latin typeface="Palatino Linotype" pitchFamily="18" charset="0"/>
              </a:rPr>
              <a:t>and track these annotations back to the originating collection</a:t>
            </a:r>
            <a:endParaRPr lang="en-US" sz="2400" dirty="0">
              <a:solidFill>
                <a:prstClr val="black"/>
              </a:solidFill>
              <a:latin typeface="Palatino Linotype" pitchFamily="18" charset="0"/>
            </a:endParaRPr>
          </a:p>
        </p:txBody>
      </p:sp>
      <p:sp>
        <p:nvSpPr>
          <p:cNvPr id="2" name="Rectangle 1"/>
          <p:cNvSpPr/>
          <p:nvPr/>
        </p:nvSpPr>
        <p:spPr>
          <a:xfrm>
            <a:off x="1600200" y="1981200"/>
            <a:ext cx="5791200" cy="2057400"/>
          </a:xfrm>
          <a:prstGeom prst="rect">
            <a:avLst/>
          </a:prstGeom>
          <a:solidFill>
            <a:srgbClr val="FFFFFF"/>
          </a:solid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Integrate across data sets</a:t>
            </a:r>
          </a:p>
          <a:p>
            <a:pPr algn="ctr"/>
            <a:r>
              <a:rPr lang="en-US" sz="2800" dirty="0" smtClean="0">
                <a:solidFill>
                  <a:srgbClr val="000000"/>
                </a:solidFill>
              </a:rPr>
              <a:t>Research and computational environment</a:t>
            </a:r>
            <a:endParaRPr lang="en-US" sz="2800" dirty="0">
              <a:solidFill>
                <a:srgbClr val="000000"/>
              </a:solidFill>
            </a:endParaRPr>
          </a:p>
        </p:txBody>
      </p:sp>
    </p:spTree>
    <p:extLst>
      <p:ext uri="{BB962C8B-B14F-4D97-AF65-F5344CB8AC3E}">
        <p14:creationId xmlns:p14="http://schemas.microsoft.com/office/powerpoint/2010/main" val="309346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705600" cy="1066800"/>
          </a:xfrm>
        </p:spPr>
        <p:txBody>
          <a:bodyPr>
            <a:normAutofit/>
          </a:bodyPr>
          <a:lstStyle/>
          <a:p>
            <a:r>
              <a:rPr lang="en-US" sz="3600" dirty="0" smtClean="0">
                <a:solidFill>
                  <a:schemeClr val="tx1">
                    <a:lumMod val="65000"/>
                    <a:lumOff val="35000"/>
                  </a:schemeClr>
                </a:solidFill>
                <a:latin typeface="Arial" pitchFamily="34" charset="0"/>
                <a:cs typeface="Arial" pitchFamily="34" charset="0"/>
              </a:rPr>
              <a:t>Research Activities for Year 2</a:t>
            </a:r>
            <a:endParaRPr lang="en-US" sz="360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1"/>
          </p:nvPr>
        </p:nvSpPr>
        <p:spPr>
          <a:xfrm>
            <a:off x="152400" y="1447800"/>
            <a:ext cx="8839200" cy="5181600"/>
          </a:xfrm>
        </p:spPr>
        <p:txBody>
          <a:bodyPr>
            <a:normAutofit lnSpcReduction="10000"/>
          </a:bodyPr>
          <a:lstStyle/>
          <a:p>
            <a:r>
              <a:rPr lang="en-US" sz="2800" dirty="0" smtClean="0">
                <a:solidFill>
                  <a:schemeClr val="accent1">
                    <a:lumMod val="75000"/>
                  </a:schemeClr>
                </a:solidFill>
                <a:latin typeface="Palatino Linotype" pitchFamily="18" charset="0"/>
              </a:rPr>
              <a:t>Continuing discussions with other data sources</a:t>
            </a:r>
          </a:p>
          <a:p>
            <a:r>
              <a:rPr lang="en-US" sz="2800" dirty="0" smtClean="0">
                <a:solidFill>
                  <a:schemeClr val="accent1">
                    <a:lumMod val="75000"/>
                  </a:schemeClr>
                </a:solidFill>
                <a:latin typeface="Palatino Linotype" pitchFamily="18" charset="0"/>
              </a:rPr>
              <a:t>Working toward an integrated national network of genetic resources</a:t>
            </a:r>
          </a:p>
          <a:p>
            <a:pPr lvl="1"/>
            <a:r>
              <a:rPr lang="en-US" dirty="0" smtClean="0">
                <a:solidFill>
                  <a:schemeClr val="accent1">
                    <a:lumMod val="75000"/>
                  </a:schemeClr>
                </a:solidFill>
                <a:latin typeface="Palatino Linotype" pitchFamily="18" charset="0"/>
              </a:rPr>
              <a:t>Survey of genetic collections to assess needs, capabilities, etc.</a:t>
            </a:r>
          </a:p>
          <a:p>
            <a:pPr lvl="1"/>
            <a:r>
              <a:rPr lang="en-US" dirty="0" smtClean="0">
                <a:solidFill>
                  <a:schemeClr val="accent1">
                    <a:lumMod val="75000"/>
                  </a:schemeClr>
                </a:solidFill>
                <a:latin typeface="Palatino Linotype" pitchFamily="18" charset="0"/>
              </a:rPr>
              <a:t>workshop in January</a:t>
            </a:r>
          </a:p>
          <a:p>
            <a:r>
              <a:rPr lang="en-US" sz="2800" dirty="0" smtClean="0">
                <a:solidFill>
                  <a:schemeClr val="accent1">
                    <a:lumMod val="75000"/>
                  </a:schemeClr>
                </a:solidFill>
                <a:latin typeface="Palatino Linotype" pitchFamily="18" charset="0"/>
              </a:rPr>
              <a:t>Development of sample research workflows using specimen data to enable development of a computational environment for integrated research</a:t>
            </a:r>
          </a:p>
          <a:p>
            <a:r>
              <a:rPr lang="en-US" sz="2800" dirty="0" err="1" smtClean="0">
                <a:solidFill>
                  <a:schemeClr val="accent1">
                    <a:lumMod val="75000"/>
                  </a:schemeClr>
                </a:solidFill>
                <a:latin typeface="Palatino Linotype" pitchFamily="18" charset="0"/>
              </a:rPr>
              <a:t>NESCent</a:t>
            </a:r>
            <a:r>
              <a:rPr lang="en-US" sz="2800" dirty="0" smtClean="0">
                <a:solidFill>
                  <a:schemeClr val="accent1">
                    <a:lumMod val="75000"/>
                  </a:schemeClr>
                </a:solidFill>
                <a:latin typeface="Palatino Linotype" pitchFamily="18" charset="0"/>
              </a:rPr>
              <a:t>-hosted workshop on linked data - spring</a:t>
            </a:r>
          </a:p>
          <a:p>
            <a:r>
              <a:rPr lang="en-US" sz="2800" dirty="0" smtClean="0">
                <a:solidFill>
                  <a:schemeClr val="accent1">
                    <a:lumMod val="75000"/>
                  </a:schemeClr>
                </a:solidFill>
                <a:latin typeface="Palatino Linotype" pitchFamily="18" charset="0"/>
              </a:rPr>
              <a:t>A workshop and working group on research needs</a:t>
            </a:r>
          </a:p>
          <a:p>
            <a:endParaRPr lang="en-US" dirty="0" smtClean="0"/>
          </a:p>
          <a:p>
            <a:endParaRPr lang="en-US" dirty="0" smtClean="0"/>
          </a:p>
          <a:p>
            <a:pPr lvl="2"/>
            <a:endParaRPr lang="en-US" dirty="0" smtClean="0"/>
          </a:p>
          <a:p>
            <a:endParaRPr lang="en-US" dirty="0" smtClean="0"/>
          </a:p>
          <a:p>
            <a:endParaRPr lang="en-US" dirty="0"/>
          </a:p>
        </p:txBody>
      </p:sp>
      <p:pic>
        <p:nvPicPr>
          <p:cNvPr id="4" name="Picture 3" descr="https://www.idigbio.org/wiki/_media/idigbio_logo_rgb.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52400"/>
            <a:ext cx="1523999" cy="47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851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705600" cy="1066800"/>
          </a:xfrm>
        </p:spPr>
        <p:txBody>
          <a:bodyPr>
            <a:noAutofit/>
          </a:bodyPr>
          <a:lstStyle/>
          <a:p>
            <a:r>
              <a:rPr lang="en-US" sz="3600" dirty="0" smtClean="0">
                <a:solidFill>
                  <a:schemeClr val="tx1">
                    <a:lumMod val="65000"/>
                    <a:lumOff val="35000"/>
                  </a:schemeClr>
                </a:solidFill>
                <a:latin typeface="Arial" pitchFamily="34" charset="0"/>
                <a:cs typeface="Arial" pitchFamily="34" charset="0"/>
              </a:rPr>
              <a:t>Research Workshop </a:t>
            </a:r>
            <a:br>
              <a:rPr lang="en-US" sz="3600" dirty="0" smtClean="0">
                <a:solidFill>
                  <a:schemeClr val="tx1">
                    <a:lumMod val="65000"/>
                    <a:lumOff val="35000"/>
                  </a:schemeClr>
                </a:solidFill>
                <a:latin typeface="Arial" pitchFamily="34" charset="0"/>
                <a:cs typeface="Arial" pitchFamily="34" charset="0"/>
              </a:rPr>
            </a:br>
            <a:r>
              <a:rPr lang="en-US" sz="3600" dirty="0" smtClean="0">
                <a:solidFill>
                  <a:schemeClr val="tx1">
                    <a:lumMod val="65000"/>
                    <a:lumOff val="35000"/>
                  </a:schemeClr>
                </a:solidFill>
                <a:latin typeface="Arial" pitchFamily="34" charset="0"/>
                <a:cs typeface="Arial" pitchFamily="34" charset="0"/>
              </a:rPr>
              <a:t>and Working Group</a:t>
            </a:r>
            <a:endParaRPr lang="en-US" sz="360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1"/>
          </p:nvPr>
        </p:nvSpPr>
        <p:spPr>
          <a:xfrm>
            <a:off x="152400" y="1447800"/>
            <a:ext cx="8839200" cy="5410200"/>
          </a:xfrm>
        </p:spPr>
        <p:txBody>
          <a:bodyPr>
            <a:normAutofit/>
          </a:bodyPr>
          <a:lstStyle/>
          <a:p>
            <a:r>
              <a:rPr lang="en-US" sz="2800" dirty="0" smtClean="0">
                <a:solidFill>
                  <a:schemeClr val="accent1">
                    <a:lumMod val="75000"/>
                  </a:schemeClr>
                </a:solidFill>
              </a:rPr>
              <a:t>Planning stages</a:t>
            </a:r>
          </a:p>
          <a:p>
            <a:r>
              <a:rPr lang="en-US" sz="2800" dirty="0" smtClean="0">
                <a:solidFill>
                  <a:schemeClr val="accent1">
                    <a:lumMod val="75000"/>
                  </a:schemeClr>
                </a:solidFill>
              </a:rPr>
              <a:t>Which data sources?  Contacts?</a:t>
            </a:r>
          </a:p>
          <a:p>
            <a:r>
              <a:rPr lang="en-US" sz="2800" dirty="0" smtClean="0">
                <a:solidFill>
                  <a:schemeClr val="accent1">
                    <a:lumMod val="75000"/>
                  </a:schemeClr>
                </a:solidFill>
              </a:rPr>
              <a:t>Workflow design:  what is needed to enable complex workflows using specimen data?</a:t>
            </a:r>
          </a:p>
          <a:p>
            <a:r>
              <a:rPr lang="en-US" sz="2800" dirty="0" smtClean="0">
                <a:solidFill>
                  <a:schemeClr val="accent1">
                    <a:lumMod val="75000"/>
                  </a:schemeClr>
                </a:solidFill>
              </a:rPr>
              <a:t>Discussion in Birds of a Feather session later today</a:t>
            </a:r>
          </a:p>
          <a:p>
            <a:r>
              <a:rPr lang="en-US" sz="2800" dirty="0" smtClean="0">
                <a:solidFill>
                  <a:schemeClr val="accent1">
                    <a:lumMod val="75000"/>
                  </a:schemeClr>
                </a:solidFill>
              </a:rPr>
              <a:t>Further discussion tomorrow during “Collaboration” break-out session</a:t>
            </a:r>
          </a:p>
          <a:p>
            <a:r>
              <a:rPr lang="en-US" sz="2800" dirty="0" smtClean="0">
                <a:solidFill>
                  <a:schemeClr val="accent1">
                    <a:lumMod val="75000"/>
                  </a:schemeClr>
                </a:solidFill>
              </a:rPr>
              <a:t>If interested in participating in a workshop and working group focusing on research needs, see Pam</a:t>
            </a:r>
          </a:p>
          <a:p>
            <a:endParaRPr lang="en-US" dirty="0" smtClean="0"/>
          </a:p>
          <a:p>
            <a:endParaRPr lang="en-US" dirty="0" smtClean="0"/>
          </a:p>
          <a:p>
            <a:pPr lvl="2"/>
            <a:endParaRPr lang="en-US" dirty="0" smtClean="0"/>
          </a:p>
          <a:p>
            <a:endParaRPr lang="en-US" dirty="0" smtClean="0"/>
          </a:p>
          <a:p>
            <a:endParaRPr lang="en-US" dirty="0"/>
          </a:p>
        </p:txBody>
      </p:sp>
      <p:pic>
        <p:nvPicPr>
          <p:cNvPr id="5" name="Picture 2"/>
          <p:cNvPicPr>
            <a:picLocks noChangeAspect="1" noChangeArrowheads="1"/>
          </p:cNvPicPr>
          <p:nvPr/>
        </p:nvPicPr>
        <p:blipFill>
          <a:blip r:embed="rId3"/>
          <a:srcRect/>
          <a:stretch>
            <a:fillRect/>
          </a:stretch>
        </p:blipFill>
        <p:spPr bwMode="auto">
          <a:xfrm>
            <a:off x="7010400" y="6047321"/>
            <a:ext cx="1771650" cy="548741"/>
          </a:xfrm>
          <a:prstGeom prst="rect">
            <a:avLst/>
          </a:prstGeom>
          <a:noFill/>
          <a:ln w="9525">
            <a:noFill/>
            <a:miter lim="800000"/>
            <a:headEnd/>
            <a:tailEnd/>
          </a:ln>
        </p:spPr>
      </p:pic>
    </p:spTree>
    <p:extLst>
      <p:ext uri="{BB962C8B-B14F-4D97-AF65-F5344CB8AC3E}">
        <p14:creationId xmlns:p14="http://schemas.microsoft.com/office/powerpoint/2010/main" val="584550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8096250" cy="1524000"/>
          </a:xfrm>
        </p:spPr>
        <p:txBody>
          <a:bodyPr rtlCol="0">
            <a:normAutofit/>
          </a:bodyPr>
          <a:lstStyle/>
          <a:p>
            <a:pPr eaLnBrk="1" fontAlgn="auto" hangingPunct="1">
              <a:spcAft>
                <a:spcPts val="0"/>
              </a:spcAft>
              <a:defRPr/>
            </a:pPr>
            <a:r>
              <a:rPr lang="en-US" sz="2800" dirty="0" smtClean="0">
                <a:solidFill>
                  <a:schemeClr val="tx1">
                    <a:lumMod val="65000"/>
                    <a:lumOff val="35000"/>
                  </a:schemeClr>
                </a:solidFill>
                <a:latin typeface="Arial" pitchFamily="34" charset="0"/>
                <a:cs typeface="Arial" pitchFamily="34" charset="0"/>
              </a:rPr>
              <a:t>Part 2. Education &amp; Outreach (E&amp;O)</a:t>
            </a:r>
            <a:br>
              <a:rPr lang="en-US" sz="2800" dirty="0" smtClean="0">
                <a:solidFill>
                  <a:schemeClr val="tx1">
                    <a:lumMod val="65000"/>
                    <a:lumOff val="35000"/>
                  </a:schemeClr>
                </a:solidFill>
                <a:latin typeface="Arial" pitchFamily="34" charset="0"/>
                <a:cs typeface="Arial" pitchFamily="34" charset="0"/>
              </a:rPr>
            </a:br>
            <a:r>
              <a:rPr lang="en-US" sz="2800" dirty="0" smtClean="0">
                <a:solidFill>
                  <a:schemeClr val="tx1">
                    <a:lumMod val="65000"/>
                    <a:lumOff val="35000"/>
                  </a:schemeClr>
                </a:solidFill>
                <a:latin typeface="Arial" pitchFamily="34" charset="0"/>
                <a:cs typeface="Arial" pitchFamily="34" charset="0"/>
              </a:rPr>
              <a:t>and Evaluation</a:t>
            </a:r>
            <a:endParaRPr lang="en-US" sz="2800" dirty="0">
              <a:solidFill>
                <a:schemeClr val="tx1">
                  <a:lumMod val="65000"/>
                  <a:lumOff val="35000"/>
                </a:schemeClr>
              </a:solidFill>
              <a:latin typeface="Arial" pitchFamily="34" charset="0"/>
              <a:cs typeface="Arial" pitchFamily="34" charset="0"/>
            </a:endParaRPr>
          </a:p>
        </p:txBody>
      </p:sp>
      <p:sp>
        <p:nvSpPr>
          <p:cNvPr id="13314" name="Subtitle 2"/>
          <p:cNvSpPr>
            <a:spLocks noGrp="1"/>
          </p:cNvSpPr>
          <p:nvPr>
            <p:ph type="subTitle" idx="1"/>
          </p:nvPr>
        </p:nvSpPr>
        <p:spPr>
          <a:xfrm>
            <a:off x="990600" y="2514600"/>
            <a:ext cx="7315200" cy="1752600"/>
          </a:xfrm>
        </p:spPr>
        <p:txBody>
          <a:bodyPr>
            <a:normAutofit/>
          </a:bodyPr>
          <a:lstStyle/>
          <a:p>
            <a:pPr eaLnBrk="1" hangingPunct="1">
              <a:spcBef>
                <a:spcPts val="0"/>
              </a:spcBef>
              <a:spcAft>
                <a:spcPts val="0"/>
              </a:spcAft>
            </a:pPr>
            <a:endParaRPr lang="en-US" sz="2400" dirty="0" smtClean="0">
              <a:solidFill>
                <a:schemeClr val="accent1">
                  <a:lumMod val="75000"/>
                </a:schemeClr>
              </a:solidFill>
              <a:latin typeface="Palatino Linotype" pitchFamily="18" charset="0"/>
              <a:cs typeface="Arial" charset="0"/>
            </a:endParaRPr>
          </a:p>
          <a:p>
            <a:pPr eaLnBrk="1" hangingPunct="1">
              <a:spcBef>
                <a:spcPts val="0"/>
              </a:spcBef>
              <a:spcAft>
                <a:spcPts val="0"/>
              </a:spcAft>
            </a:pPr>
            <a:endParaRPr lang="en-US" sz="2400" dirty="0">
              <a:solidFill>
                <a:srgbClr val="376092"/>
              </a:solidFill>
              <a:latin typeface="Palatino Linotype" pitchFamily="18" charset="0"/>
              <a:cs typeface="Arial" charset="0"/>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09800"/>
            <a:ext cx="3535493" cy="167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lrHexhib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04800" y="2133600"/>
            <a:ext cx="2378743" cy="3687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0" descr="Young learners Gat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597290" y="2209800"/>
            <a:ext cx="2394310" cy="35731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6" descr="biotre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8850" y="4129087"/>
            <a:ext cx="307335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6"/>
          <a:srcRect/>
          <a:stretch>
            <a:fillRect/>
          </a:stretch>
        </p:blipFill>
        <p:spPr bwMode="auto">
          <a:xfrm>
            <a:off x="7010400" y="6047321"/>
            <a:ext cx="1771650" cy="548741"/>
          </a:xfrm>
          <a:prstGeom prst="rect">
            <a:avLst/>
          </a:prstGeom>
          <a:noFill/>
          <a:ln w="9525">
            <a:noFill/>
            <a:miter lim="800000"/>
            <a:headEnd/>
            <a:tailEnd/>
          </a:ln>
        </p:spPr>
      </p:pic>
    </p:spTree>
    <p:extLst>
      <p:ext uri="{BB962C8B-B14F-4D97-AF65-F5344CB8AC3E}">
        <p14:creationId xmlns:p14="http://schemas.microsoft.com/office/powerpoint/2010/main" val="3967718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a:xfrm>
            <a:off x="304800" y="152400"/>
            <a:ext cx="5486400" cy="869950"/>
          </a:xfrm>
        </p:spPr>
        <p:txBody>
          <a:bodyPr anchor="b">
            <a:normAutofit/>
          </a:bodyPr>
          <a:lstStyle/>
          <a:p>
            <a:pPr algn="l" eaLnBrk="1" hangingPunct="1"/>
            <a:r>
              <a:rPr lang="en-US" sz="2400" i="1" dirty="0" smtClean="0">
                <a:solidFill>
                  <a:srgbClr val="7F7F7F"/>
                </a:solidFill>
                <a:latin typeface="Arial" charset="0"/>
                <a:cs typeface="Arial" charset="0"/>
              </a:rPr>
              <a:t>iDigBio</a:t>
            </a:r>
            <a:r>
              <a:rPr lang="en-US" sz="2400" dirty="0" smtClean="0">
                <a:solidFill>
                  <a:srgbClr val="7F7F7F"/>
                </a:solidFill>
                <a:latin typeface="Arial" charset="0"/>
                <a:cs typeface="Arial" charset="0"/>
              </a:rPr>
              <a:t> E&amp;O framework has followed NSFs Broader Impact criteria**</a:t>
            </a:r>
          </a:p>
        </p:txBody>
      </p:sp>
      <p:pic>
        <p:nvPicPr>
          <p:cNvPr id="22531" name="Content Placeholder 3"/>
          <p:cNvPicPr>
            <a:picLocks noGrp="1" noChangeAspect="1"/>
          </p:cNvPicPr>
          <p:nvPr>
            <p:ph idx="4294967295"/>
          </p:nvPr>
        </p:nvPicPr>
        <p:blipFill>
          <a:blip r:embed="rId2"/>
          <a:srcRect/>
          <a:stretch>
            <a:fillRect/>
          </a:stretch>
        </p:blipFill>
        <p:spPr>
          <a:xfrm>
            <a:off x="4597272" y="990600"/>
            <a:ext cx="4013327" cy="4876800"/>
          </a:xfrm>
        </p:spPr>
      </p:pic>
      <p:sp>
        <p:nvSpPr>
          <p:cNvPr id="22532" name="Rectangle 3"/>
          <p:cNvSpPr>
            <a:spLocks noGrp="1"/>
          </p:cNvSpPr>
          <p:nvPr>
            <p:ph type="body" sz="half" idx="4294967295"/>
          </p:nvPr>
        </p:nvSpPr>
        <p:spPr>
          <a:xfrm>
            <a:off x="457200" y="1862138"/>
            <a:ext cx="3733800" cy="4691062"/>
          </a:xfrm>
        </p:spPr>
        <p:txBody>
          <a:bodyPr/>
          <a:lstStyle/>
          <a:p>
            <a:pPr marL="609600" indent="-609600" eaLnBrk="1" hangingPunct="1">
              <a:spcAft>
                <a:spcPct val="20000"/>
              </a:spcAft>
              <a:buFontTx/>
              <a:buAutoNum type="arabicPeriod"/>
            </a:pPr>
            <a:r>
              <a:rPr lang="en-US" sz="1800" smtClean="0">
                <a:solidFill>
                  <a:srgbClr val="376092"/>
                </a:solidFill>
                <a:latin typeface="Palatino Linotype" pitchFamily="18" charset="0"/>
              </a:rPr>
              <a:t>Advance discovery and understanding while promoting teaching, training, and learning</a:t>
            </a:r>
          </a:p>
          <a:p>
            <a:pPr marL="609600" indent="-609600" eaLnBrk="1" hangingPunct="1">
              <a:spcAft>
                <a:spcPct val="20000"/>
              </a:spcAft>
              <a:buFontTx/>
              <a:buAutoNum type="arabicPeriod"/>
            </a:pPr>
            <a:r>
              <a:rPr lang="en-US" sz="1800" smtClean="0">
                <a:solidFill>
                  <a:srgbClr val="376092"/>
                </a:solidFill>
                <a:latin typeface="Palatino Linotype" pitchFamily="18" charset="0"/>
              </a:rPr>
              <a:t>Broaden participation of underrepresented groups</a:t>
            </a:r>
          </a:p>
          <a:p>
            <a:pPr marL="609600" indent="-609600" eaLnBrk="1" hangingPunct="1">
              <a:spcAft>
                <a:spcPct val="20000"/>
              </a:spcAft>
              <a:buFontTx/>
              <a:buAutoNum type="arabicPeriod"/>
            </a:pPr>
            <a:r>
              <a:rPr lang="en-US" sz="1800" smtClean="0">
                <a:solidFill>
                  <a:srgbClr val="376092"/>
                </a:solidFill>
                <a:latin typeface="Palatino Linotype" pitchFamily="18" charset="0"/>
              </a:rPr>
              <a:t>Enhance infrastructure for research and education</a:t>
            </a:r>
          </a:p>
          <a:p>
            <a:pPr marL="609600" indent="-609600" eaLnBrk="1" hangingPunct="1">
              <a:spcAft>
                <a:spcPct val="20000"/>
              </a:spcAft>
              <a:buFontTx/>
              <a:buAutoNum type="arabicPeriod"/>
            </a:pPr>
            <a:r>
              <a:rPr lang="en-US" sz="1800" smtClean="0">
                <a:solidFill>
                  <a:srgbClr val="376092"/>
                </a:solidFill>
                <a:latin typeface="Palatino Linotype" pitchFamily="18" charset="0"/>
              </a:rPr>
              <a:t>Broad dissemination to enhance scientific and technological understanding</a:t>
            </a:r>
          </a:p>
          <a:p>
            <a:pPr marL="609600" indent="-609600" eaLnBrk="1" hangingPunct="1">
              <a:spcAft>
                <a:spcPct val="20000"/>
              </a:spcAft>
              <a:buFontTx/>
              <a:buAutoNum type="arabicPeriod"/>
            </a:pPr>
            <a:r>
              <a:rPr lang="en-US" sz="1800" smtClean="0">
                <a:solidFill>
                  <a:srgbClr val="376092"/>
                </a:solidFill>
                <a:latin typeface="Palatino Linotype" pitchFamily="18" charset="0"/>
              </a:rPr>
              <a:t>Benefits to Society</a:t>
            </a:r>
          </a:p>
        </p:txBody>
      </p:sp>
      <p:sp>
        <p:nvSpPr>
          <p:cNvPr id="3" name="TextBox 2"/>
          <p:cNvSpPr txBox="1"/>
          <p:nvPr/>
        </p:nvSpPr>
        <p:spPr>
          <a:xfrm>
            <a:off x="574675" y="6248400"/>
            <a:ext cx="4691063" cy="336550"/>
          </a:xfrm>
          <a:prstGeom prst="rect">
            <a:avLst/>
          </a:prstGeom>
          <a:noFill/>
        </p:spPr>
        <p:txBody>
          <a:bodyPr wrap="none">
            <a:spAutoFit/>
          </a:bodyPr>
          <a:lstStyle/>
          <a:p>
            <a:r>
              <a:rPr lang="en-US" sz="1600">
                <a:latin typeface="Times New Roman" pitchFamily="18" charset="0"/>
              </a:rPr>
              <a:t>*http://www.nsf.gov/pubs/2007/nsf07046/nsf07046.jsp</a:t>
            </a:r>
          </a:p>
        </p:txBody>
      </p:sp>
      <p:pic>
        <p:nvPicPr>
          <p:cNvPr id="7" name="Picture 2"/>
          <p:cNvPicPr>
            <a:picLocks noChangeAspect="1" noChangeArrowheads="1"/>
          </p:cNvPicPr>
          <p:nvPr/>
        </p:nvPicPr>
        <p:blipFill>
          <a:blip r:embed="rId3"/>
          <a:srcRect/>
          <a:stretch>
            <a:fillRect/>
          </a:stretch>
        </p:blipFill>
        <p:spPr bwMode="auto">
          <a:xfrm>
            <a:off x="7010400" y="6047321"/>
            <a:ext cx="1771650" cy="5487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lumMod val="65000"/>
                    <a:lumOff val="35000"/>
                  </a:schemeClr>
                </a:solidFill>
                <a:latin typeface="Arial" pitchFamily="34" charset="0"/>
                <a:cs typeface="Arial" pitchFamily="34" charset="0"/>
              </a:rPr>
              <a:t>(NSFs BI criteria are changing soon!)</a:t>
            </a:r>
            <a:endParaRPr lang="en-US" sz="320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4114800"/>
          </a:xfrm>
        </p:spPr>
        <p:txBody>
          <a:bodyPr>
            <a:normAutofit fontScale="92500" lnSpcReduction="10000"/>
          </a:bodyPr>
          <a:lstStyle/>
          <a:p>
            <a:pPr marL="0" indent="0">
              <a:buNone/>
            </a:pPr>
            <a:r>
              <a:rPr lang="en-US" sz="3000" dirty="0" smtClean="0">
                <a:latin typeface="Arial" pitchFamily="34" charset="0"/>
                <a:cs typeface="Arial" pitchFamily="34" charset="0"/>
              </a:rPr>
              <a:t>From new GPG: 1</a:t>
            </a:r>
            <a:r>
              <a:rPr lang="en-US" sz="3000" dirty="0">
                <a:latin typeface="Arial" pitchFamily="34" charset="0"/>
                <a:cs typeface="Arial" pitchFamily="34" charset="0"/>
              </a:rPr>
              <a:t>. Merit Review Principles</a:t>
            </a:r>
          </a:p>
          <a:p>
            <a:pPr marL="0" indent="0">
              <a:buNone/>
            </a:pPr>
            <a:r>
              <a:rPr lang="en-US" dirty="0" smtClean="0"/>
              <a:t>…</a:t>
            </a:r>
            <a:endParaRPr lang="en-US" dirty="0"/>
          </a:p>
          <a:p>
            <a:pPr marL="0" indent="0">
              <a:buNone/>
            </a:pPr>
            <a:r>
              <a:rPr lang="en-US" sz="2600" dirty="0" smtClean="0">
                <a:solidFill>
                  <a:schemeClr val="accent1">
                    <a:lumMod val="75000"/>
                  </a:schemeClr>
                </a:solidFill>
                <a:latin typeface="Palatino Linotype" pitchFamily="18" charset="0"/>
              </a:rPr>
              <a:t>“NSF </a:t>
            </a:r>
            <a:r>
              <a:rPr lang="en-US" sz="2600" dirty="0">
                <a:solidFill>
                  <a:schemeClr val="accent1">
                    <a:lumMod val="75000"/>
                  </a:schemeClr>
                </a:solidFill>
                <a:latin typeface="Palatino Linotype" pitchFamily="18" charset="0"/>
              </a:rPr>
              <a:t>projects, in the aggregate, should contribute more broadly to achieving societal goals. </a:t>
            </a:r>
            <a:r>
              <a:rPr lang="en-US" sz="2600" dirty="0" smtClean="0">
                <a:solidFill>
                  <a:schemeClr val="accent1">
                    <a:lumMod val="75000"/>
                  </a:schemeClr>
                </a:solidFill>
                <a:latin typeface="Palatino Linotype" pitchFamily="18" charset="0"/>
              </a:rPr>
              <a:t>These </a:t>
            </a:r>
            <a:r>
              <a:rPr lang="en-US" sz="2600" b="1" dirty="0" smtClean="0">
                <a:solidFill>
                  <a:schemeClr val="accent1">
                    <a:lumMod val="75000"/>
                  </a:schemeClr>
                </a:solidFill>
                <a:latin typeface="Palatino Linotype" pitchFamily="18" charset="0"/>
              </a:rPr>
              <a:t>broader </a:t>
            </a:r>
            <a:r>
              <a:rPr lang="en-US" sz="2600" b="1" dirty="0">
                <a:solidFill>
                  <a:schemeClr val="accent1">
                    <a:lumMod val="75000"/>
                  </a:schemeClr>
                </a:solidFill>
                <a:latin typeface="Palatino Linotype" pitchFamily="18" charset="0"/>
              </a:rPr>
              <a:t>impacts </a:t>
            </a:r>
            <a:r>
              <a:rPr lang="en-US" sz="2600" dirty="0">
                <a:solidFill>
                  <a:schemeClr val="accent1">
                    <a:lumMod val="75000"/>
                  </a:schemeClr>
                </a:solidFill>
                <a:latin typeface="Palatino Linotype" pitchFamily="18" charset="0"/>
              </a:rPr>
              <a:t>may be accomplished through the research itself, through activities that are </a:t>
            </a:r>
            <a:r>
              <a:rPr lang="en-US" sz="2600" dirty="0" smtClean="0">
                <a:solidFill>
                  <a:schemeClr val="accent1">
                    <a:lumMod val="75000"/>
                  </a:schemeClr>
                </a:solidFill>
                <a:latin typeface="Palatino Linotype" pitchFamily="18" charset="0"/>
              </a:rPr>
              <a:t>directly related </a:t>
            </a:r>
            <a:r>
              <a:rPr lang="en-US" sz="2600" dirty="0">
                <a:solidFill>
                  <a:schemeClr val="accent1">
                    <a:lumMod val="75000"/>
                  </a:schemeClr>
                </a:solidFill>
                <a:latin typeface="Palatino Linotype" pitchFamily="18" charset="0"/>
              </a:rPr>
              <a:t>to specific research projects, or through activities that are supported by, but are </a:t>
            </a:r>
            <a:r>
              <a:rPr lang="en-US" sz="2600" dirty="0" smtClean="0">
                <a:solidFill>
                  <a:schemeClr val="accent1">
                    <a:lumMod val="75000"/>
                  </a:schemeClr>
                </a:solidFill>
                <a:latin typeface="Palatino Linotype" pitchFamily="18" charset="0"/>
              </a:rPr>
              <a:t>complementary to</a:t>
            </a:r>
            <a:r>
              <a:rPr lang="en-US" sz="2600" dirty="0">
                <a:solidFill>
                  <a:schemeClr val="accent1">
                    <a:lumMod val="75000"/>
                  </a:schemeClr>
                </a:solidFill>
                <a:latin typeface="Palatino Linotype" pitchFamily="18" charset="0"/>
              </a:rPr>
              <a:t>, the project. The project activities may be based on previously established and/or innovative </a:t>
            </a:r>
            <a:r>
              <a:rPr lang="en-US" sz="2600" dirty="0" smtClean="0">
                <a:solidFill>
                  <a:schemeClr val="accent1">
                    <a:lumMod val="75000"/>
                  </a:schemeClr>
                </a:solidFill>
                <a:latin typeface="Palatino Linotype" pitchFamily="18" charset="0"/>
              </a:rPr>
              <a:t>methods and </a:t>
            </a:r>
            <a:r>
              <a:rPr lang="en-US" sz="2600" dirty="0">
                <a:solidFill>
                  <a:schemeClr val="accent1">
                    <a:lumMod val="75000"/>
                  </a:schemeClr>
                </a:solidFill>
                <a:latin typeface="Palatino Linotype" pitchFamily="18" charset="0"/>
              </a:rPr>
              <a:t>approaches, but in either case must be well </a:t>
            </a:r>
            <a:r>
              <a:rPr lang="en-US" sz="2600" dirty="0" smtClean="0">
                <a:solidFill>
                  <a:schemeClr val="accent1">
                    <a:lumMod val="75000"/>
                  </a:schemeClr>
                </a:solidFill>
                <a:latin typeface="Palatino Linotype" pitchFamily="18" charset="0"/>
              </a:rPr>
              <a:t>justified</a:t>
            </a:r>
            <a:r>
              <a:rPr lang="en-US" sz="2600" dirty="0" smtClean="0">
                <a:solidFill>
                  <a:schemeClr val="accent1">
                    <a:lumMod val="75000"/>
                  </a:schemeClr>
                </a:solidFill>
                <a:latin typeface="Palatino Linotype" pitchFamily="18" charset="0"/>
              </a:rPr>
              <a:t>….”</a:t>
            </a:r>
            <a:endParaRPr lang="en-US" sz="2600" dirty="0">
              <a:solidFill>
                <a:schemeClr val="accent1">
                  <a:lumMod val="75000"/>
                </a:schemeClr>
              </a:solidFill>
              <a:latin typeface="Palatino Linotype" pitchFamily="18" charset="0"/>
            </a:endParaRPr>
          </a:p>
          <a:p>
            <a:endParaRPr lang="en-US" dirty="0"/>
          </a:p>
        </p:txBody>
      </p:sp>
      <p:pic>
        <p:nvPicPr>
          <p:cNvPr id="4" name="Picture 2"/>
          <p:cNvPicPr>
            <a:picLocks noChangeAspect="1" noChangeArrowheads="1"/>
          </p:cNvPicPr>
          <p:nvPr/>
        </p:nvPicPr>
        <p:blipFill>
          <a:blip r:embed="rId2"/>
          <a:srcRect/>
          <a:stretch>
            <a:fillRect/>
          </a:stretch>
        </p:blipFill>
        <p:spPr bwMode="auto">
          <a:xfrm>
            <a:off x="7010400" y="6047321"/>
            <a:ext cx="1771650" cy="548741"/>
          </a:xfrm>
          <a:prstGeom prst="rect">
            <a:avLst/>
          </a:prstGeom>
          <a:noFill/>
          <a:ln w="9525">
            <a:noFill/>
            <a:miter lim="800000"/>
            <a:headEnd/>
            <a:tailEnd/>
          </a:ln>
        </p:spPr>
      </p:pic>
    </p:spTree>
    <p:extLst>
      <p:ext uri="{BB962C8B-B14F-4D97-AF65-F5344CB8AC3E}">
        <p14:creationId xmlns:p14="http://schemas.microsoft.com/office/powerpoint/2010/main" val="985892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3000" y="2209800"/>
            <a:ext cx="3676650" cy="461665"/>
          </a:xfrm>
          <a:prstGeom prst="rect">
            <a:avLst/>
          </a:prstGeom>
          <a:noFill/>
        </p:spPr>
        <p:txBody>
          <a:bodyPr wrap="square" rtlCol="0">
            <a:spAutoFit/>
          </a:bodyPr>
          <a:lstStyle/>
          <a:p>
            <a:pPr algn="ctr"/>
            <a:endParaRPr lang="en-US" sz="2400" b="1" dirty="0">
              <a:solidFill>
                <a:srgbClr val="1F497D"/>
              </a:solidFill>
              <a:latin typeface="Calibri"/>
            </a:endParaRPr>
          </a:p>
        </p:txBody>
      </p:sp>
      <p:sp>
        <p:nvSpPr>
          <p:cNvPr id="2" name="Title 1"/>
          <p:cNvSpPr>
            <a:spLocks noGrp="1"/>
          </p:cNvSpPr>
          <p:nvPr>
            <p:ph type="title"/>
          </p:nvPr>
        </p:nvSpPr>
        <p:spPr>
          <a:xfrm>
            <a:off x="381000" y="1265238"/>
            <a:ext cx="8229600" cy="792162"/>
          </a:xfrm>
        </p:spPr>
        <p:txBody>
          <a:bodyPr>
            <a:noAutofit/>
          </a:bodyPr>
          <a:lstStyle/>
          <a:p>
            <a:r>
              <a:rPr lang="en-US" sz="2800" i="1" dirty="0">
                <a:solidFill>
                  <a:schemeClr val="tx1">
                    <a:lumMod val="65000"/>
                    <a:lumOff val="35000"/>
                  </a:schemeClr>
                </a:solidFill>
                <a:latin typeface="Arial" pitchFamily="34" charset="0"/>
                <a:cs typeface="Arial" pitchFamily="34" charset="0"/>
              </a:rPr>
              <a:t>D</a:t>
            </a:r>
            <a:r>
              <a:rPr lang="en-US" sz="2800" i="1" dirty="0" smtClean="0">
                <a:solidFill>
                  <a:schemeClr val="tx1">
                    <a:lumMod val="65000"/>
                    <a:lumOff val="35000"/>
                  </a:schemeClr>
                </a:solidFill>
                <a:latin typeface="Arial" pitchFamily="34" charset="0"/>
                <a:cs typeface="Arial" pitchFamily="34" charset="0"/>
              </a:rPr>
              <a:t>igitization of Biodiversity </a:t>
            </a:r>
            <a:r>
              <a:rPr lang="en-US" sz="2800" i="1" dirty="0">
                <a:solidFill>
                  <a:schemeClr val="tx1">
                    <a:lumMod val="65000"/>
                    <a:lumOff val="35000"/>
                  </a:schemeClr>
                </a:solidFill>
                <a:latin typeface="Arial" pitchFamily="34" charset="0"/>
                <a:cs typeface="Arial" pitchFamily="34" charset="0"/>
              </a:rPr>
              <a:t>C</a:t>
            </a:r>
            <a:r>
              <a:rPr lang="en-US" sz="2800" i="1" dirty="0" smtClean="0">
                <a:solidFill>
                  <a:schemeClr val="tx1">
                    <a:lumMod val="65000"/>
                    <a:lumOff val="35000"/>
                  </a:schemeClr>
                </a:solidFill>
                <a:latin typeface="Arial" pitchFamily="34" charset="0"/>
                <a:cs typeface="Arial" pitchFamily="34" charset="0"/>
              </a:rPr>
              <a:t>ollections Data</a:t>
            </a:r>
            <a:r>
              <a:rPr lang="en-US" sz="2800" i="1" dirty="0">
                <a:solidFill>
                  <a:schemeClr val="tx1">
                    <a:lumMod val="65000"/>
                    <a:lumOff val="35000"/>
                  </a:schemeClr>
                </a:solidFill>
                <a:latin typeface="Arial" pitchFamily="34" charset="0"/>
                <a:cs typeface="Arial" pitchFamily="34" charset="0"/>
              </a:rPr>
              <a:t/>
            </a:r>
            <a:br>
              <a:rPr lang="en-US" sz="2800" i="1" dirty="0">
                <a:solidFill>
                  <a:schemeClr val="tx1">
                    <a:lumMod val="65000"/>
                    <a:lumOff val="35000"/>
                  </a:schemeClr>
                </a:solidFill>
                <a:latin typeface="Arial" pitchFamily="34" charset="0"/>
                <a:cs typeface="Arial" pitchFamily="34" charset="0"/>
              </a:rPr>
            </a:br>
            <a:r>
              <a:rPr lang="en-US" sz="2800" i="1" dirty="0" smtClean="0">
                <a:solidFill>
                  <a:schemeClr val="tx1">
                    <a:lumMod val="65000"/>
                    <a:lumOff val="35000"/>
                  </a:schemeClr>
                </a:solidFill>
                <a:latin typeface="Arial" pitchFamily="34" charset="0"/>
                <a:cs typeface="Arial" pitchFamily="34" charset="0"/>
              </a:rPr>
              <a:t>Interactive, Integrative, Innovative </a:t>
            </a:r>
            <a:endParaRPr lang="en-US" sz="2800" i="1"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1"/>
          </p:nvPr>
        </p:nvSpPr>
        <p:spPr>
          <a:xfrm>
            <a:off x="381000" y="2438400"/>
            <a:ext cx="8458200" cy="2667000"/>
          </a:xfrm>
        </p:spPr>
        <p:txBody>
          <a:bodyPr>
            <a:noAutofit/>
          </a:bodyPr>
          <a:lstStyle/>
          <a:p>
            <a:pPr>
              <a:lnSpc>
                <a:spcPct val="90000"/>
              </a:lnSpc>
            </a:pPr>
            <a:r>
              <a:rPr lang="en-US" dirty="0" err="1" smtClean="0">
                <a:solidFill>
                  <a:schemeClr val="accent1">
                    <a:lumMod val="75000"/>
                  </a:schemeClr>
                </a:solidFill>
                <a:latin typeface="Palatino Linotype" pitchFamily="18" charset="0"/>
              </a:rPr>
              <a:t>Cyberinfrastructure</a:t>
            </a:r>
            <a:endParaRPr lang="en-US" dirty="0" smtClean="0">
              <a:solidFill>
                <a:schemeClr val="accent1">
                  <a:lumMod val="75000"/>
                </a:schemeClr>
              </a:solidFill>
              <a:latin typeface="Palatino Linotype" pitchFamily="18" charset="0"/>
            </a:endParaRPr>
          </a:p>
          <a:p>
            <a:pPr>
              <a:lnSpc>
                <a:spcPct val="90000"/>
              </a:lnSpc>
            </a:pPr>
            <a:r>
              <a:rPr lang="en-US" dirty="0" smtClean="0">
                <a:solidFill>
                  <a:schemeClr val="accent1">
                    <a:lumMod val="75000"/>
                  </a:schemeClr>
                </a:solidFill>
                <a:latin typeface="Palatino Linotype" pitchFamily="18" charset="0"/>
              </a:rPr>
              <a:t>Digitization</a:t>
            </a:r>
          </a:p>
          <a:p>
            <a:pPr>
              <a:lnSpc>
                <a:spcPct val="90000"/>
              </a:lnSpc>
            </a:pPr>
            <a:r>
              <a:rPr lang="en-US" dirty="0" smtClean="0">
                <a:solidFill>
                  <a:schemeClr val="accent1">
                    <a:lumMod val="75000"/>
                  </a:schemeClr>
                </a:solidFill>
                <a:latin typeface="Palatino Linotype" pitchFamily="18" charset="0"/>
              </a:rPr>
              <a:t>Research</a:t>
            </a:r>
          </a:p>
          <a:p>
            <a:pPr>
              <a:lnSpc>
                <a:spcPct val="90000"/>
              </a:lnSpc>
            </a:pPr>
            <a:r>
              <a:rPr lang="en-US" dirty="0" smtClean="0">
                <a:solidFill>
                  <a:schemeClr val="accent1">
                    <a:lumMod val="75000"/>
                  </a:schemeClr>
                </a:solidFill>
                <a:latin typeface="Palatino Linotype" pitchFamily="18" charset="0"/>
              </a:rPr>
              <a:t>Education and Outreach</a:t>
            </a:r>
          </a:p>
        </p:txBody>
      </p:sp>
      <p:sp>
        <p:nvSpPr>
          <p:cNvPr id="4" name="TextBox 3"/>
          <p:cNvSpPr txBox="1"/>
          <p:nvPr/>
        </p:nvSpPr>
        <p:spPr>
          <a:xfrm>
            <a:off x="2057400" y="344269"/>
            <a:ext cx="4490332" cy="584775"/>
          </a:xfrm>
          <a:prstGeom prst="rect">
            <a:avLst/>
          </a:prstGeom>
          <a:noFill/>
        </p:spPr>
        <p:txBody>
          <a:bodyPr wrap="none" rtlCol="0">
            <a:spAutoFit/>
          </a:bodyPr>
          <a:lstStyle/>
          <a:p>
            <a:r>
              <a:rPr lang="en-US" sz="3200" dirty="0" smtClean="0">
                <a:solidFill>
                  <a:schemeClr val="tx1">
                    <a:lumMod val="65000"/>
                    <a:lumOff val="35000"/>
                  </a:schemeClr>
                </a:solidFill>
                <a:latin typeface="Arial" pitchFamily="34" charset="0"/>
                <a:cs typeface="Arial" pitchFamily="34" charset="0"/>
              </a:rPr>
              <a:t>Components of </a:t>
            </a:r>
            <a:r>
              <a:rPr lang="en-US" sz="3200" dirty="0" err="1" smtClean="0">
                <a:solidFill>
                  <a:schemeClr val="tx1">
                    <a:lumMod val="65000"/>
                    <a:lumOff val="35000"/>
                  </a:schemeClr>
                </a:solidFill>
                <a:latin typeface="Arial" pitchFamily="34" charset="0"/>
                <a:cs typeface="Arial" pitchFamily="34" charset="0"/>
              </a:rPr>
              <a:t>iDigBio</a:t>
            </a:r>
            <a:r>
              <a:rPr lang="en-US" sz="3200" dirty="0" smtClean="0">
                <a:solidFill>
                  <a:schemeClr val="tx1">
                    <a:lumMod val="65000"/>
                    <a:lumOff val="35000"/>
                  </a:schemeClr>
                </a:solidFill>
                <a:latin typeface="Arial" pitchFamily="34" charset="0"/>
                <a:cs typeface="Arial" pitchFamily="34" charset="0"/>
              </a:rPr>
              <a:t>:</a:t>
            </a:r>
          </a:p>
        </p:txBody>
      </p:sp>
      <p:sp>
        <p:nvSpPr>
          <p:cNvPr id="5" name="TextBox 4"/>
          <p:cNvSpPr txBox="1"/>
          <p:nvPr/>
        </p:nvSpPr>
        <p:spPr>
          <a:xfrm>
            <a:off x="861875" y="5486400"/>
            <a:ext cx="5234125" cy="830997"/>
          </a:xfrm>
          <a:prstGeom prst="rect">
            <a:avLst/>
          </a:prstGeom>
          <a:noFill/>
        </p:spPr>
        <p:txBody>
          <a:bodyPr wrap="none" rtlCol="0">
            <a:spAutoFit/>
          </a:bodyPr>
          <a:lstStyle/>
          <a:p>
            <a:r>
              <a:rPr lang="en-US" sz="2400" dirty="0" smtClean="0">
                <a:solidFill>
                  <a:srgbClr val="008000"/>
                </a:solidFill>
                <a:latin typeface="Palatino Linotype" pitchFamily="18" charset="0"/>
              </a:rPr>
              <a:t>Each component offers opportunities</a:t>
            </a:r>
          </a:p>
          <a:p>
            <a:r>
              <a:rPr lang="en-US" sz="2400" dirty="0" smtClean="0">
                <a:solidFill>
                  <a:srgbClr val="008000"/>
                </a:solidFill>
                <a:latin typeface="Palatino Linotype" pitchFamily="18" charset="0"/>
              </a:rPr>
              <a:t>for community engagement.</a:t>
            </a:r>
            <a:endParaRPr lang="en-US" sz="2400" dirty="0">
              <a:solidFill>
                <a:srgbClr val="008000"/>
              </a:solidFill>
              <a:latin typeface="Palatino Linotype" pitchFamily="18" charset="0"/>
            </a:endParaRPr>
          </a:p>
        </p:txBody>
      </p:sp>
      <p:pic>
        <p:nvPicPr>
          <p:cNvPr id="9" name="Picture 2"/>
          <p:cNvPicPr>
            <a:picLocks noChangeAspect="1" noChangeArrowheads="1"/>
          </p:cNvPicPr>
          <p:nvPr/>
        </p:nvPicPr>
        <p:blipFill>
          <a:blip r:embed="rId3"/>
          <a:srcRect/>
          <a:stretch>
            <a:fillRect/>
          </a:stretch>
        </p:blipFill>
        <p:spPr bwMode="auto">
          <a:xfrm>
            <a:off x="7010400" y="6047321"/>
            <a:ext cx="1771650" cy="548741"/>
          </a:xfrm>
          <a:prstGeom prst="rect">
            <a:avLst/>
          </a:prstGeom>
          <a:noFill/>
          <a:ln w="9525">
            <a:noFill/>
            <a:miter lim="800000"/>
            <a:headEnd/>
            <a:tailEnd/>
          </a:ln>
        </p:spPr>
      </p:pic>
    </p:spTree>
    <p:extLst>
      <p:ext uri="{BB962C8B-B14F-4D97-AF65-F5344CB8AC3E}">
        <p14:creationId xmlns:p14="http://schemas.microsoft.com/office/powerpoint/2010/main" val="378120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err="1" smtClean="0">
                <a:solidFill>
                  <a:schemeClr val="tx1">
                    <a:lumMod val="65000"/>
                    <a:lumOff val="35000"/>
                  </a:schemeClr>
                </a:solidFill>
                <a:latin typeface="Arial" pitchFamily="34" charset="0"/>
                <a:cs typeface="Arial" pitchFamily="34" charset="0"/>
              </a:rPr>
              <a:t>iDigBio</a:t>
            </a:r>
            <a:r>
              <a:rPr lang="en-US" sz="3600" dirty="0" smtClean="0">
                <a:solidFill>
                  <a:schemeClr val="tx1">
                    <a:lumMod val="65000"/>
                    <a:lumOff val="35000"/>
                  </a:schemeClr>
                </a:solidFill>
                <a:latin typeface="Arial" pitchFamily="34" charset="0"/>
                <a:cs typeface="Arial" pitchFamily="34" charset="0"/>
              </a:rPr>
              <a:t> E &amp; O activities so far</a:t>
            </a:r>
            <a:endParaRPr lang="en-US" sz="360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1"/>
          </p:nvPr>
        </p:nvSpPr>
        <p:spPr/>
        <p:txBody>
          <a:bodyPr/>
          <a:lstStyle/>
          <a:p>
            <a:r>
              <a:rPr lang="en-US" sz="2800" dirty="0">
                <a:solidFill>
                  <a:schemeClr val="accent1">
                    <a:lumMod val="75000"/>
                  </a:schemeClr>
                </a:solidFill>
                <a:latin typeface="Palatino Linotype" pitchFamily="18" charset="0"/>
              </a:rPr>
              <a:t>U</a:t>
            </a:r>
            <a:r>
              <a:rPr lang="en-US" sz="2800" dirty="0" smtClean="0">
                <a:solidFill>
                  <a:schemeClr val="accent1">
                    <a:lumMod val="75000"/>
                  </a:schemeClr>
                </a:solidFill>
                <a:latin typeface="Palatino Linotype" pitchFamily="18" charset="0"/>
              </a:rPr>
              <a:t>niversity community &amp; target audiences</a:t>
            </a:r>
            <a:endParaRPr lang="en-US" sz="2800" dirty="0" smtClean="0">
              <a:solidFill>
                <a:schemeClr val="accent1">
                  <a:lumMod val="75000"/>
                </a:schemeClr>
              </a:solidFill>
              <a:latin typeface="Palatino Linotype" pitchFamily="18" charset="0"/>
            </a:endParaRPr>
          </a:p>
          <a:p>
            <a:r>
              <a:rPr lang="en-US" sz="2800" i="1" dirty="0" err="1" smtClean="0">
                <a:solidFill>
                  <a:schemeClr val="accent1">
                    <a:lumMod val="75000"/>
                  </a:schemeClr>
                </a:solidFill>
                <a:latin typeface="Palatino Linotype" pitchFamily="18" charset="0"/>
              </a:rPr>
              <a:t>iDigBio</a:t>
            </a:r>
            <a:r>
              <a:rPr lang="en-US" sz="2800" dirty="0" smtClean="0">
                <a:solidFill>
                  <a:schemeClr val="accent1">
                    <a:lumMod val="75000"/>
                  </a:schemeClr>
                </a:solidFill>
                <a:latin typeface="Palatino Linotype" pitchFamily="18" charset="0"/>
              </a:rPr>
              <a:t> Visiting scholars program</a:t>
            </a:r>
          </a:p>
          <a:p>
            <a:r>
              <a:rPr lang="en-US" sz="2800" dirty="0" smtClean="0">
                <a:solidFill>
                  <a:schemeClr val="accent1">
                    <a:lumMod val="75000"/>
                  </a:schemeClr>
                </a:solidFill>
                <a:latin typeface="Palatino Linotype" pitchFamily="18" charset="0"/>
              </a:rPr>
              <a:t>Workshops focused on E&amp;O (Public Participation), or others with E&amp;O content (e.g., Paleocollections Workshop)</a:t>
            </a:r>
          </a:p>
          <a:p>
            <a:r>
              <a:rPr lang="en-US" sz="2800" dirty="0" smtClean="0">
                <a:solidFill>
                  <a:schemeClr val="accent1">
                    <a:lumMod val="75000"/>
                  </a:schemeClr>
                </a:solidFill>
                <a:latin typeface="Palatino Linotype" pitchFamily="18" charset="0"/>
              </a:rPr>
              <a:t>Developing complementary partnerships (e.g., with societies)</a:t>
            </a:r>
          </a:p>
          <a:p>
            <a:r>
              <a:rPr lang="en-US" sz="2800" dirty="0" smtClean="0">
                <a:solidFill>
                  <a:schemeClr val="accent1">
                    <a:lumMod val="75000"/>
                  </a:schemeClr>
                </a:solidFill>
                <a:latin typeface="Palatino Linotype" pitchFamily="18" charset="0"/>
              </a:rPr>
              <a:t>Seeking additional sources of funding to </a:t>
            </a:r>
            <a:r>
              <a:rPr lang="en-US" sz="2800" dirty="0">
                <a:solidFill>
                  <a:schemeClr val="accent1">
                    <a:lumMod val="75000"/>
                  </a:schemeClr>
                </a:solidFill>
                <a:latin typeface="Palatino Linotype" pitchFamily="18" charset="0"/>
              </a:rPr>
              <a:t>s</a:t>
            </a:r>
            <a:r>
              <a:rPr lang="en-US" sz="2800" dirty="0" smtClean="0">
                <a:solidFill>
                  <a:schemeClr val="accent1">
                    <a:lumMod val="75000"/>
                  </a:schemeClr>
                </a:solidFill>
                <a:latin typeface="Palatino Linotype" pitchFamily="18" charset="0"/>
              </a:rPr>
              <a:t>upplement </a:t>
            </a:r>
            <a:r>
              <a:rPr lang="en-US" sz="2800" i="1" dirty="0" smtClean="0">
                <a:solidFill>
                  <a:schemeClr val="accent1">
                    <a:lumMod val="75000"/>
                  </a:schemeClr>
                </a:solidFill>
                <a:latin typeface="Palatino Linotype" pitchFamily="18" charset="0"/>
              </a:rPr>
              <a:t>iDigBio</a:t>
            </a:r>
            <a:r>
              <a:rPr lang="en-US" sz="2800" dirty="0" smtClean="0">
                <a:solidFill>
                  <a:schemeClr val="accent1">
                    <a:lumMod val="75000"/>
                  </a:schemeClr>
                </a:solidFill>
                <a:latin typeface="Palatino Linotype" pitchFamily="18" charset="0"/>
              </a:rPr>
              <a:t> E&amp;O capacity.</a:t>
            </a:r>
          </a:p>
          <a:p>
            <a:endParaRPr lang="en-US" dirty="0"/>
          </a:p>
        </p:txBody>
      </p:sp>
      <p:pic>
        <p:nvPicPr>
          <p:cNvPr id="4" name="Picture 2"/>
          <p:cNvPicPr>
            <a:picLocks noChangeAspect="1" noChangeArrowheads="1"/>
          </p:cNvPicPr>
          <p:nvPr/>
        </p:nvPicPr>
        <p:blipFill>
          <a:blip r:embed="rId2"/>
          <a:srcRect/>
          <a:stretch>
            <a:fillRect/>
          </a:stretch>
        </p:blipFill>
        <p:spPr bwMode="auto">
          <a:xfrm>
            <a:off x="7010400" y="6047321"/>
            <a:ext cx="1771650" cy="548741"/>
          </a:xfrm>
          <a:prstGeom prst="rect">
            <a:avLst/>
          </a:prstGeom>
          <a:noFill/>
          <a:ln w="9525">
            <a:noFill/>
            <a:miter lim="800000"/>
            <a:headEnd/>
            <a:tailEnd/>
          </a:ln>
        </p:spPr>
      </p:pic>
    </p:spTree>
    <p:extLst>
      <p:ext uri="{BB962C8B-B14F-4D97-AF65-F5344CB8AC3E}">
        <p14:creationId xmlns:p14="http://schemas.microsoft.com/office/powerpoint/2010/main" val="1276848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381000"/>
            <a:ext cx="8229600" cy="1143000"/>
          </a:xfrm>
        </p:spPr>
        <p:txBody>
          <a:bodyPr>
            <a:noAutofit/>
          </a:bodyPr>
          <a:lstStyle/>
          <a:p>
            <a:r>
              <a:rPr lang="en-US" sz="3200" dirty="0">
                <a:solidFill>
                  <a:schemeClr val="tx1">
                    <a:lumMod val="65000"/>
                    <a:lumOff val="35000"/>
                  </a:schemeClr>
                </a:solidFill>
                <a:latin typeface="Arial" pitchFamily="34" charset="0"/>
                <a:cs typeface="Arial" pitchFamily="34" charset="0"/>
              </a:rPr>
              <a:t>Engaging the university </a:t>
            </a:r>
            <a:r>
              <a:rPr lang="en-US" sz="3200" dirty="0" smtClean="0">
                <a:solidFill>
                  <a:schemeClr val="tx1">
                    <a:lumMod val="65000"/>
                    <a:lumOff val="35000"/>
                  </a:schemeClr>
                </a:solidFill>
                <a:latin typeface="Arial" pitchFamily="34" charset="0"/>
                <a:cs typeface="Arial" pitchFamily="34" charset="0"/>
              </a:rPr>
              <a:t>community: </a:t>
            </a:r>
            <a:br>
              <a:rPr lang="en-US" sz="3200" dirty="0" smtClean="0">
                <a:solidFill>
                  <a:schemeClr val="tx1">
                    <a:lumMod val="65000"/>
                    <a:lumOff val="35000"/>
                  </a:schemeClr>
                </a:solidFill>
                <a:latin typeface="Arial" pitchFamily="34" charset="0"/>
                <a:cs typeface="Arial" pitchFamily="34" charset="0"/>
              </a:rPr>
            </a:br>
            <a:r>
              <a:rPr lang="en-US" sz="3200" dirty="0" smtClean="0">
                <a:solidFill>
                  <a:schemeClr val="tx1">
                    <a:lumMod val="65000"/>
                    <a:lumOff val="35000"/>
                  </a:schemeClr>
                </a:solidFill>
                <a:latin typeface="Arial" pitchFamily="34" charset="0"/>
                <a:cs typeface="Arial" pitchFamily="34" charset="0"/>
              </a:rPr>
              <a:t>training the next generation</a:t>
            </a:r>
            <a:r>
              <a:rPr lang="en-US" sz="3200" dirty="0">
                <a:solidFill>
                  <a:schemeClr val="accent1">
                    <a:lumMod val="75000"/>
                  </a:schemeClr>
                </a:solidFill>
                <a:latin typeface="Arial" pitchFamily="34" charset="0"/>
                <a:cs typeface="Arial" pitchFamily="34" charset="0"/>
              </a:rPr>
              <a:t/>
            </a:r>
            <a:br>
              <a:rPr lang="en-US" sz="3200" dirty="0">
                <a:solidFill>
                  <a:schemeClr val="accent1">
                    <a:lumMod val="75000"/>
                  </a:schemeClr>
                </a:solidFill>
                <a:latin typeface="Arial" pitchFamily="34" charset="0"/>
                <a:cs typeface="Arial" pitchFamily="34" charset="0"/>
              </a:rPr>
            </a:br>
            <a:endParaRPr lang="en-US" sz="3200" dirty="0">
              <a:solidFill>
                <a:schemeClr val="accent1">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0"/>
            <a:ext cx="8458200" cy="4525963"/>
          </a:xfrm>
        </p:spPr>
        <p:txBody>
          <a:bodyPr>
            <a:normAutofit lnSpcReduction="10000"/>
          </a:bodyPr>
          <a:lstStyle/>
          <a:p>
            <a:r>
              <a:rPr lang="en-US" sz="2800" dirty="0" smtClean="0">
                <a:solidFill>
                  <a:schemeClr val="accent1">
                    <a:lumMod val="75000"/>
                  </a:schemeClr>
                </a:solidFill>
                <a:latin typeface="Palatino Linotype" pitchFamily="18" charset="0"/>
              </a:rPr>
              <a:t>Involving graduate students, postdocs, and undergraduates in </a:t>
            </a:r>
            <a:r>
              <a:rPr lang="en-US" sz="2800" i="1" dirty="0" err="1" smtClean="0">
                <a:solidFill>
                  <a:schemeClr val="accent1">
                    <a:lumMod val="75000"/>
                  </a:schemeClr>
                </a:solidFill>
                <a:latin typeface="Palatino Linotype" pitchFamily="18" charset="0"/>
              </a:rPr>
              <a:t>iDigBio</a:t>
            </a:r>
            <a:r>
              <a:rPr lang="en-US" sz="2800" dirty="0" smtClean="0">
                <a:solidFill>
                  <a:schemeClr val="accent1">
                    <a:lumMod val="75000"/>
                  </a:schemeClr>
                </a:solidFill>
                <a:latin typeface="Palatino Linotype" pitchFamily="18" charset="0"/>
              </a:rPr>
              <a:t> related activities, for example:</a:t>
            </a:r>
          </a:p>
          <a:p>
            <a:pPr lvl="1"/>
            <a:r>
              <a:rPr lang="en-US" dirty="0" smtClean="0">
                <a:solidFill>
                  <a:schemeClr val="accent1">
                    <a:lumMod val="75000"/>
                  </a:schemeClr>
                </a:solidFill>
                <a:latin typeface="Palatino Linotype" pitchFamily="18" charset="0"/>
              </a:rPr>
              <a:t>Plant molecular lab (</a:t>
            </a:r>
            <a:r>
              <a:rPr lang="en-US" dirty="0" err="1" smtClean="0">
                <a:solidFill>
                  <a:schemeClr val="accent1">
                    <a:lumMod val="75000"/>
                  </a:schemeClr>
                </a:solidFill>
                <a:latin typeface="Palatino Linotype" pitchFamily="18" charset="0"/>
              </a:rPr>
              <a:t>Soltis</a:t>
            </a:r>
            <a:r>
              <a:rPr lang="en-US" dirty="0" smtClean="0">
                <a:solidFill>
                  <a:schemeClr val="accent1">
                    <a:lumMod val="75000"/>
                  </a:schemeClr>
                </a:solidFill>
                <a:latin typeface="Palatino Linotype" pitchFamily="18" charset="0"/>
              </a:rPr>
              <a:t> lab)</a:t>
            </a:r>
          </a:p>
          <a:p>
            <a:pPr lvl="1"/>
            <a:r>
              <a:rPr lang="en-US" dirty="0" smtClean="0">
                <a:solidFill>
                  <a:schemeClr val="accent1">
                    <a:lumMod val="75000"/>
                  </a:schemeClr>
                </a:solidFill>
                <a:latin typeface="Palatino Linotype" pitchFamily="18" charset="0"/>
              </a:rPr>
              <a:t>Digital paleontology (</a:t>
            </a:r>
            <a:r>
              <a:rPr lang="en-US" dirty="0" err="1" smtClean="0">
                <a:solidFill>
                  <a:schemeClr val="accent1">
                    <a:lumMod val="75000"/>
                  </a:schemeClr>
                </a:solidFill>
                <a:latin typeface="Palatino Linotype" pitchFamily="18" charset="0"/>
              </a:rPr>
              <a:t>MacFadden</a:t>
            </a:r>
            <a:r>
              <a:rPr lang="en-US" dirty="0" smtClean="0">
                <a:solidFill>
                  <a:schemeClr val="accent1">
                    <a:lumMod val="75000"/>
                  </a:schemeClr>
                </a:solidFill>
                <a:latin typeface="Palatino Linotype" pitchFamily="18" charset="0"/>
              </a:rPr>
              <a:t> et al.)</a:t>
            </a:r>
          </a:p>
          <a:p>
            <a:pPr lvl="1"/>
            <a:r>
              <a:rPr lang="en-US" dirty="0" smtClean="0">
                <a:solidFill>
                  <a:schemeClr val="accent1">
                    <a:lumMod val="75000"/>
                  </a:schemeClr>
                </a:solidFill>
                <a:latin typeface="Palatino Linotype" pitchFamily="18" charset="0"/>
              </a:rPr>
              <a:t>Cyberinfrastructure (Fortes, etc.)</a:t>
            </a:r>
          </a:p>
          <a:p>
            <a:pPr lvl="1"/>
            <a:r>
              <a:rPr lang="en-US" dirty="0" smtClean="0">
                <a:solidFill>
                  <a:schemeClr val="accent1">
                    <a:lumMod val="75000"/>
                  </a:schemeClr>
                </a:solidFill>
                <a:latin typeface="Palatino Linotype" pitchFamily="18" charset="0"/>
              </a:rPr>
              <a:t>Ichthyology, digitization of slides (Page)</a:t>
            </a:r>
          </a:p>
          <a:p>
            <a:r>
              <a:rPr lang="en-US" sz="2800" dirty="0" smtClean="0">
                <a:solidFill>
                  <a:schemeClr val="accent1">
                    <a:lumMod val="75000"/>
                  </a:schemeClr>
                </a:solidFill>
                <a:latin typeface="Palatino Linotype" pitchFamily="18" charset="0"/>
              </a:rPr>
              <a:t>Involved in </a:t>
            </a:r>
            <a:r>
              <a:rPr lang="en-US" sz="2800" i="1" dirty="0" err="1" smtClean="0">
                <a:solidFill>
                  <a:schemeClr val="accent1">
                    <a:lumMod val="75000"/>
                  </a:schemeClr>
                </a:solidFill>
                <a:latin typeface="Palatino Linotype" pitchFamily="18" charset="0"/>
              </a:rPr>
              <a:t>iDigBio</a:t>
            </a:r>
            <a:r>
              <a:rPr lang="en-US" sz="2800" dirty="0" smtClean="0">
                <a:solidFill>
                  <a:schemeClr val="accent1">
                    <a:lumMod val="75000"/>
                  </a:schemeClr>
                </a:solidFill>
                <a:latin typeface="Palatino Linotype" pitchFamily="18" charset="0"/>
              </a:rPr>
              <a:t> workshops</a:t>
            </a:r>
          </a:p>
          <a:p>
            <a:pPr lvl="1"/>
            <a:r>
              <a:rPr lang="en-US" dirty="0" smtClean="0">
                <a:solidFill>
                  <a:schemeClr val="accent1">
                    <a:lumMod val="75000"/>
                  </a:schemeClr>
                </a:solidFill>
                <a:latin typeface="Palatino Linotype" pitchFamily="18" charset="0"/>
              </a:rPr>
              <a:t>Plans for a student focused workshop (Deb Paul, et al.)</a:t>
            </a:r>
          </a:p>
          <a:p>
            <a:pPr lvl="1"/>
            <a:endParaRPr lang="en-US" dirty="0"/>
          </a:p>
        </p:txBody>
      </p:sp>
      <p:pic>
        <p:nvPicPr>
          <p:cNvPr id="4" name="Picture 2"/>
          <p:cNvPicPr>
            <a:picLocks noChangeAspect="1" noChangeArrowheads="1"/>
          </p:cNvPicPr>
          <p:nvPr/>
        </p:nvPicPr>
        <p:blipFill>
          <a:blip r:embed="rId2"/>
          <a:srcRect/>
          <a:stretch>
            <a:fillRect/>
          </a:stretch>
        </p:blipFill>
        <p:spPr bwMode="auto">
          <a:xfrm>
            <a:off x="7010400" y="6047321"/>
            <a:ext cx="1771650" cy="548741"/>
          </a:xfrm>
          <a:prstGeom prst="rect">
            <a:avLst/>
          </a:prstGeom>
          <a:noFill/>
          <a:ln w="9525">
            <a:noFill/>
            <a:miter lim="800000"/>
            <a:headEnd/>
            <a:tailEnd/>
          </a:ln>
        </p:spPr>
      </p:pic>
    </p:spTree>
    <p:extLst>
      <p:ext uri="{BB962C8B-B14F-4D97-AF65-F5344CB8AC3E}">
        <p14:creationId xmlns:p14="http://schemas.microsoft.com/office/powerpoint/2010/main" val="231694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lumMod val="65000"/>
                    <a:lumOff val="35000"/>
                  </a:schemeClr>
                </a:solidFill>
                <a:latin typeface="Arial" pitchFamily="34" charset="0"/>
                <a:cs typeface="Arial" pitchFamily="34" charset="0"/>
              </a:rPr>
              <a:t>Engaging the scientific community</a:t>
            </a:r>
            <a:endParaRPr lang="en-US" sz="360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solidFill>
                  <a:schemeClr val="accent1">
                    <a:lumMod val="75000"/>
                  </a:schemeClr>
                </a:solidFill>
                <a:latin typeface="Palatino Linotype" pitchFamily="18" charset="0"/>
              </a:rPr>
              <a:t>Seminars that promote, or discuss activities and outcomes of </a:t>
            </a:r>
            <a:r>
              <a:rPr lang="en-US" sz="2800" i="1" dirty="0" smtClean="0">
                <a:solidFill>
                  <a:schemeClr val="accent1">
                    <a:lumMod val="75000"/>
                  </a:schemeClr>
                </a:solidFill>
                <a:latin typeface="Palatino Linotype" pitchFamily="18" charset="0"/>
              </a:rPr>
              <a:t>iDigBio</a:t>
            </a:r>
          </a:p>
          <a:p>
            <a:r>
              <a:rPr lang="en-US" sz="2800" i="1" dirty="0" err="1" smtClean="0">
                <a:solidFill>
                  <a:schemeClr val="accent1">
                    <a:lumMod val="75000"/>
                  </a:schemeClr>
                </a:solidFill>
                <a:latin typeface="Palatino Linotype" pitchFamily="18" charset="0"/>
              </a:rPr>
              <a:t>iDigBio</a:t>
            </a:r>
            <a:r>
              <a:rPr lang="en-US" sz="2800" dirty="0" smtClean="0">
                <a:solidFill>
                  <a:schemeClr val="accent1">
                    <a:lumMod val="75000"/>
                  </a:schemeClr>
                </a:solidFill>
                <a:latin typeface="Palatino Linotype" pitchFamily="18" charset="0"/>
              </a:rPr>
              <a:t>-sponsored workshops that have some E&amp;O </a:t>
            </a:r>
            <a:r>
              <a:rPr lang="en-US" sz="2800" dirty="0" smtClean="0">
                <a:solidFill>
                  <a:schemeClr val="accent1">
                    <a:lumMod val="75000"/>
                  </a:schemeClr>
                </a:solidFill>
                <a:latin typeface="Palatino Linotype" pitchFamily="18" charset="0"/>
              </a:rPr>
              <a:t>content or as central </a:t>
            </a:r>
            <a:r>
              <a:rPr lang="en-US" sz="2800" dirty="0" err="1" smtClean="0">
                <a:solidFill>
                  <a:schemeClr val="accent1">
                    <a:lumMod val="75000"/>
                  </a:schemeClr>
                </a:solidFill>
                <a:latin typeface="Palatino Linotype" pitchFamily="18" charset="0"/>
              </a:rPr>
              <a:t>fcous</a:t>
            </a:r>
            <a:endParaRPr lang="en-US" sz="2800" dirty="0" smtClean="0">
              <a:solidFill>
                <a:schemeClr val="accent1">
                  <a:lumMod val="75000"/>
                </a:schemeClr>
              </a:solidFill>
              <a:latin typeface="Palatino Linotype" pitchFamily="18" charset="0"/>
            </a:endParaRPr>
          </a:p>
          <a:p>
            <a:pPr lvl="1"/>
            <a:r>
              <a:rPr lang="en-US" dirty="0" smtClean="0">
                <a:solidFill>
                  <a:schemeClr val="accent1">
                    <a:lumMod val="75000"/>
                  </a:schemeClr>
                </a:solidFill>
                <a:latin typeface="Palatino Linotype" pitchFamily="18" charset="0"/>
              </a:rPr>
              <a:t>Mast and Dunckel; Public Participation Workshop (Sept 2012)</a:t>
            </a:r>
          </a:p>
          <a:p>
            <a:r>
              <a:rPr lang="en-US" sz="2800" dirty="0" smtClean="0">
                <a:solidFill>
                  <a:schemeClr val="accent1">
                    <a:lumMod val="75000"/>
                  </a:schemeClr>
                </a:solidFill>
                <a:latin typeface="Palatino Linotype" pitchFamily="18" charset="0"/>
              </a:rPr>
              <a:t>Sponsor symposia and workshop-style formats at national meetings (e.g., Botany 2012; SPNCH 2013, etc.)</a:t>
            </a:r>
          </a:p>
          <a:p>
            <a:endParaRPr lang="en-US" dirty="0"/>
          </a:p>
        </p:txBody>
      </p:sp>
      <p:pic>
        <p:nvPicPr>
          <p:cNvPr id="4" name="Picture 2"/>
          <p:cNvPicPr>
            <a:picLocks noChangeAspect="1" noChangeArrowheads="1"/>
          </p:cNvPicPr>
          <p:nvPr/>
        </p:nvPicPr>
        <p:blipFill>
          <a:blip r:embed="rId2"/>
          <a:srcRect/>
          <a:stretch>
            <a:fillRect/>
          </a:stretch>
        </p:blipFill>
        <p:spPr bwMode="auto">
          <a:xfrm>
            <a:off x="7010400" y="6047321"/>
            <a:ext cx="1771650" cy="548741"/>
          </a:xfrm>
          <a:prstGeom prst="rect">
            <a:avLst/>
          </a:prstGeom>
          <a:noFill/>
          <a:ln w="9525">
            <a:noFill/>
            <a:miter lim="800000"/>
            <a:headEnd/>
            <a:tailEnd/>
          </a:ln>
        </p:spPr>
      </p:pic>
    </p:spTree>
    <p:extLst>
      <p:ext uri="{BB962C8B-B14F-4D97-AF65-F5344CB8AC3E}">
        <p14:creationId xmlns:p14="http://schemas.microsoft.com/office/powerpoint/2010/main" val="2864327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100" dirty="0" smtClean="0">
                <a:solidFill>
                  <a:schemeClr val="tx1">
                    <a:lumMod val="65000"/>
                    <a:lumOff val="35000"/>
                  </a:schemeClr>
                </a:solidFill>
                <a:latin typeface="Arial" pitchFamily="34" charset="0"/>
                <a:cs typeface="Arial" pitchFamily="34" charset="0"/>
              </a:rPr>
              <a:t>Broadening representation</a:t>
            </a:r>
            <a:r>
              <a:rPr lang="en-US" sz="3100" dirty="0">
                <a:solidFill>
                  <a:schemeClr val="tx1">
                    <a:lumMod val="65000"/>
                    <a:lumOff val="35000"/>
                  </a:schemeClr>
                </a:solidFill>
                <a:latin typeface="Arial" pitchFamily="34" charset="0"/>
                <a:cs typeface="Arial" pitchFamily="34" charset="0"/>
              </a:rPr>
              <a:t/>
            </a:r>
            <a:br>
              <a:rPr lang="en-US" sz="3100" dirty="0">
                <a:solidFill>
                  <a:schemeClr val="tx1">
                    <a:lumMod val="65000"/>
                    <a:lumOff val="35000"/>
                  </a:schemeClr>
                </a:solidFill>
                <a:latin typeface="Arial" pitchFamily="34" charset="0"/>
                <a:cs typeface="Arial" pitchFamily="34" charset="0"/>
              </a:rPr>
            </a:br>
            <a:r>
              <a:rPr lang="en-US" sz="3100" i="1" dirty="0" err="1" smtClean="0">
                <a:solidFill>
                  <a:schemeClr val="tx1">
                    <a:lumMod val="65000"/>
                    <a:lumOff val="35000"/>
                  </a:schemeClr>
                </a:solidFill>
                <a:latin typeface="Arial" pitchFamily="34" charset="0"/>
                <a:cs typeface="Arial" pitchFamily="34" charset="0"/>
              </a:rPr>
              <a:t>iDigBio</a:t>
            </a:r>
            <a:r>
              <a:rPr lang="en-US" sz="3100" dirty="0" smtClean="0">
                <a:solidFill>
                  <a:schemeClr val="tx1">
                    <a:lumMod val="65000"/>
                    <a:lumOff val="35000"/>
                  </a:schemeClr>
                </a:solidFill>
                <a:latin typeface="Arial" pitchFamily="34" charset="0"/>
                <a:cs typeface="Arial" pitchFamily="34" charset="0"/>
              </a:rPr>
              <a:t> Visiting Scholars program</a:t>
            </a:r>
            <a:br>
              <a:rPr lang="en-US" sz="3100" dirty="0" smtClean="0">
                <a:solidFill>
                  <a:schemeClr val="tx1">
                    <a:lumMod val="65000"/>
                    <a:lumOff val="35000"/>
                  </a:schemeClr>
                </a:solidFill>
                <a:latin typeface="Arial" pitchFamily="34" charset="0"/>
                <a:cs typeface="Arial" pitchFamily="34" charset="0"/>
              </a:rPr>
            </a:br>
            <a:endParaRPr lang="en-US" sz="310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4294967295"/>
          </p:nvPr>
        </p:nvSpPr>
        <p:spPr>
          <a:xfrm>
            <a:off x="152400" y="1874838"/>
            <a:ext cx="8686800" cy="4525962"/>
          </a:xfrm>
        </p:spPr>
        <p:txBody>
          <a:bodyPr>
            <a:normAutofit/>
          </a:bodyPr>
          <a:lstStyle/>
          <a:p>
            <a:r>
              <a:rPr lang="en-US" sz="2400" dirty="0" smtClean="0">
                <a:solidFill>
                  <a:schemeClr val="accent1">
                    <a:lumMod val="75000"/>
                  </a:schemeClr>
                </a:solidFill>
                <a:latin typeface="Palatino Linotype" pitchFamily="18" charset="0"/>
              </a:rPr>
              <a:t>2012, Anna </a:t>
            </a:r>
            <a:r>
              <a:rPr lang="en-US" sz="2400" dirty="0" err="1" smtClean="0">
                <a:solidFill>
                  <a:schemeClr val="accent1">
                    <a:lumMod val="75000"/>
                  </a:schemeClr>
                </a:solidFill>
                <a:latin typeface="Palatino Linotype" pitchFamily="18" charset="0"/>
              </a:rPr>
              <a:t>Monfils</a:t>
            </a:r>
            <a:r>
              <a:rPr lang="en-US" sz="2400" dirty="0" smtClean="0">
                <a:solidFill>
                  <a:schemeClr val="accent1">
                    <a:lumMod val="75000"/>
                  </a:schemeClr>
                </a:solidFill>
                <a:latin typeface="Palatino Linotype" pitchFamily="18" charset="0"/>
              </a:rPr>
              <a:t>, Central MI </a:t>
            </a:r>
            <a:r>
              <a:rPr lang="en-US" sz="2400" dirty="0" err="1" smtClean="0">
                <a:solidFill>
                  <a:schemeClr val="accent1">
                    <a:lumMod val="75000"/>
                  </a:schemeClr>
                </a:solidFill>
                <a:latin typeface="Palatino Linotype" pitchFamily="18" charset="0"/>
              </a:rPr>
              <a:t>Univ</a:t>
            </a:r>
            <a:endParaRPr lang="en-US" sz="2400" dirty="0">
              <a:solidFill>
                <a:schemeClr val="accent1">
                  <a:lumMod val="75000"/>
                </a:schemeClr>
              </a:solidFill>
              <a:latin typeface="Palatino Linotype" pitchFamily="18" charset="0"/>
            </a:endParaRPr>
          </a:p>
          <a:p>
            <a:endParaRPr lang="en-US" sz="2400" dirty="0" smtClean="0">
              <a:solidFill>
                <a:schemeClr val="accent1">
                  <a:lumMod val="75000"/>
                </a:schemeClr>
              </a:solidFill>
              <a:latin typeface="Palatino Linotype" pitchFamily="18" charset="0"/>
            </a:endParaRPr>
          </a:p>
          <a:p>
            <a:r>
              <a:rPr lang="en-US" sz="2400" dirty="0" smtClean="0">
                <a:solidFill>
                  <a:schemeClr val="accent1">
                    <a:lumMod val="75000"/>
                  </a:schemeClr>
                </a:solidFill>
                <a:latin typeface="Palatino Linotype" pitchFamily="18" charset="0"/>
              </a:rPr>
              <a:t>2013 Corey Toler—Franklin, UC-Davis</a:t>
            </a:r>
          </a:p>
          <a:p>
            <a:pPr marL="0" indent="0">
              <a:buNone/>
            </a:pPr>
            <a:endParaRPr lang="en-US" sz="2400" dirty="0" smtClean="0">
              <a:solidFill>
                <a:schemeClr val="accent1">
                  <a:lumMod val="75000"/>
                </a:schemeClr>
              </a:solidFill>
              <a:latin typeface="Palatino Linotype" pitchFamily="18" charset="0"/>
            </a:endParaRPr>
          </a:p>
          <a:p>
            <a:endParaRPr lang="en-US" sz="2400" dirty="0">
              <a:solidFill>
                <a:schemeClr val="accent1">
                  <a:lumMod val="75000"/>
                </a:schemeClr>
              </a:solidFill>
              <a:latin typeface="Palatino Linotype" pitchFamily="18" charset="0"/>
            </a:endParaRPr>
          </a:p>
          <a:p>
            <a:r>
              <a:rPr lang="en-US" sz="2400" dirty="0" smtClean="0">
                <a:solidFill>
                  <a:schemeClr val="accent1">
                    <a:lumMod val="75000"/>
                  </a:schemeClr>
                </a:solidFill>
                <a:latin typeface="Palatino Linotype" pitchFamily="18" charset="0"/>
              </a:rPr>
              <a:t>Target audience, early career professional development</a:t>
            </a:r>
          </a:p>
          <a:p>
            <a:r>
              <a:rPr lang="en-US" sz="2400" dirty="0" smtClean="0">
                <a:solidFill>
                  <a:schemeClr val="accent1">
                    <a:lumMod val="75000"/>
                  </a:schemeClr>
                </a:solidFill>
                <a:latin typeface="Palatino Linotype" pitchFamily="18" charset="0"/>
              </a:rPr>
              <a:t>$25,000, up to 3 months of stipend + travel</a:t>
            </a:r>
          </a:p>
          <a:p>
            <a:endParaRPr lang="en-US" sz="2400" dirty="0" smtClean="0">
              <a:solidFill>
                <a:schemeClr val="accent1">
                  <a:lumMod val="75000"/>
                </a:schemeClr>
              </a:solidFill>
              <a:latin typeface="Palatino Linotype" pitchFamily="18" charset="0"/>
            </a:endParaRPr>
          </a:p>
          <a:p>
            <a:pPr marL="0" indent="0" algn="ctr">
              <a:buNone/>
            </a:pPr>
            <a:r>
              <a:rPr lang="en-US" sz="2400" b="1" dirty="0" smtClean="0">
                <a:solidFill>
                  <a:schemeClr val="accent1">
                    <a:lumMod val="75000"/>
                  </a:schemeClr>
                </a:solidFill>
                <a:latin typeface="Palatino Linotype" pitchFamily="18" charset="0"/>
              </a:rPr>
              <a:t>Program </a:t>
            </a:r>
            <a:r>
              <a:rPr lang="en-US" sz="2400" b="1" dirty="0" smtClean="0">
                <a:solidFill>
                  <a:schemeClr val="accent1">
                    <a:lumMod val="75000"/>
                  </a:schemeClr>
                </a:solidFill>
                <a:latin typeface="Palatino Linotype" pitchFamily="18" charset="0"/>
              </a:rPr>
              <a:t>seeks more applications in </a:t>
            </a:r>
            <a:r>
              <a:rPr lang="en-US" sz="2400" b="1" dirty="0" smtClean="0">
                <a:solidFill>
                  <a:schemeClr val="accent1">
                    <a:lumMod val="75000"/>
                  </a:schemeClr>
                </a:solidFill>
                <a:latin typeface="Palatino Linotype" pitchFamily="18" charset="0"/>
              </a:rPr>
              <a:t>next cycle!</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033" y="1524000"/>
            <a:ext cx="910167"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orey Toler-Frank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819400"/>
            <a:ext cx="990600" cy="13075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srcRect/>
          <a:stretch>
            <a:fillRect/>
          </a:stretch>
        </p:blipFill>
        <p:spPr bwMode="auto">
          <a:xfrm>
            <a:off x="7010400" y="6047321"/>
            <a:ext cx="1771650" cy="548741"/>
          </a:xfrm>
          <a:prstGeom prst="rect">
            <a:avLst/>
          </a:prstGeom>
          <a:noFill/>
          <a:ln w="9525">
            <a:noFill/>
            <a:miter lim="800000"/>
            <a:headEnd/>
            <a:tailEnd/>
          </a:ln>
        </p:spPr>
      </p:pic>
    </p:spTree>
    <p:extLst>
      <p:ext uri="{BB962C8B-B14F-4D97-AF65-F5344CB8AC3E}">
        <p14:creationId xmlns:p14="http://schemas.microsoft.com/office/powerpoint/2010/main" val="3931553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tx1">
                    <a:lumMod val="65000"/>
                    <a:lumOff val="35000"/>
                  </a:schemeClr>
                </a:solidFill>
                <a:latin typeface="Arial" pitchFamily="34" charset="0"/>
                <a:cs typeface="Arial" pitchFamily="34" charset="0"/>
              </a:rPr>
              <a:t>E&amp;O activities—future opportunities</a:t>
            </a:r>
            <a:br>
              <a:rPr lang="en-US" sz="3200" dirty="0" smtClean="0">
                <a:solidFill>
                  <a:schemeClr val="tx1">
                    <a:lumMod val="65000"/>
                    <a:lumOff val="35000"/>
                  </a:schemeClr>
                </a:solidFill>
                <a:latin typeface="Arial" pitchFamily="34" charset="0"/>
                <a:cs typeface="Arial" pitchFamily="34" charset="0"/>
              </a:rPr>
            </a:br>
            <a:r>
              <a:rPr lang="en-US" sz="3200" dirty="0" smtClean="0">
                <a:solidFill>
                  <a:schemeClr val="tx1">
                    <a:lumMod val="65000"/>
                    <a:lumOff val="35000"/>
                  </a:schemeClr>
                </a:solidFill>
                <a:latin typeface="Arial" pitchFamily="34" charset="0"/>
                <a:cs typeface="Arial" pitchFamily="34" charset="0"/>
              </a:rPr>
              <a:t>and possible activities</a:t>
            </a:r>
            <a:endParaRPr lang="en-US" sz="320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i="1" dirty="0" smtClean="0">
                <a:solidFill>
                  <a:schemeClr val="accent1">
                    <a:lumMod val="75000"/>
                  </a:schemeClr>
                </a:solidFill>
                <a:latin typeface="Palatino Linotype" pitchFamily="18" charset="0"/>
              </a:rPr>
              <a:t>iDigBio</a:t>
            </a:r>
            <a:r>
              <a:rPr lang="en-US" sz="2800" dirty="0" smtClean="0">
                <a:solidFill>
                  <a:schemeClr val="accent1">
                    <a:lumMod val="75000"/>
                  </a:schemeClr>
                </a:solidFill>
                <a:latin typeface="Palatino Linotype" pitchFamily="18" charset="0"/>
              </a:rPr>
              <a:t> cannot do it all; not our role</a:t>
            </a:r>
          </a:p>
          <a:p>
            <a:r>
              <a:rPr lang="en-US" sz="2800" dirty="0" smtClean="0">
                <a:solidFill>
                  <a:schemeClr val="accent1">
                    <a:lumMod val="75000"/>
                  </a:schemeClr>
                </a:solidFill>
                <a:latin typeface="Palatino Linotype" pitchFamily="18" charset="0"/>
              </a:rPr>
              <a:t>Looking for leadership among TCNs</a:t>
            </a:r>
          </a:p>
          <a:p>
            <a:pPr lvl="1"/>
            <a:r>
              <a:rPr lang="en-US" sz="2400" dirty="0" smtClean="0">
                <a:solidFill>
                  <a:schemeClr val="accent1">
                    <a:lumMod val="75000"/>
                  </a:schemeClr>
                </a:solidFill>
                <a:latin typeface="Palatino Linotype" pitchFamily="18" charset="0"/>
              </a:rPr>
              <a:t>Teach </a:t>
            </a:r>
            <a:r>
              <a:rPr lang="en-US" sz="2400" dirty="0" smtClean="0">
                <a:solidFill>
                  <a:schemeClr val="accent1">
                    <a:lumMod val="75000"/>
                  </a:schemeClr>
                </a:solidFill>
                <a:latin typeface="Palatino Linotype" pitchFamily="18" charset="0"/>
              </a:rPr>
              <a:t>UG/G courses </a:t>
            </a:r>
            <a:r>
              <a:rPr lang="en-US" sz="2400" dirty="0" smtClean="0">
                <a:solidFill>
                  <a:schemeClr val="accent1">
                    <a:lumMod val="75000"/>
                  </a:schemeClr>
                </a:solidFill>
                <a:latin typeface="Palatino Linotype" pitchFamily="18" charset="0"/>
              </a:rPr>
              <a:t>about digital biodiversity, etc.</a:t>
            </a:r>
          </a:p>
          <a:p>
            <a:pPr lvl="1"/>
            <a:r>
              <a:rPr lang="en-US" sz="2400" dirty="0" smtClean="0">
                <a:solidFill>
                  <a:schemeClr val="accent1">
                    <a:lumMod val="75000"/>
                  </a:schemeClr>
                </a:solidFill>
                <a:latin typeface="Palatino Linotype" pitchFamily="18" charset="0"/>
              </a:rPr>
              <a:t>Lead webinars, etc.</a:t>
            </a:r>
          </a:p>
          <a:p>
            <a:pPr lvl="1"/>
            <a:r>
              <a:rPr lang="en-US" sz="2400" dirty="0" smtClean="0">
                <a:solidFill>
                  <a:schemeClr val="accent1">
                    <a:lumMod val="75000"/>
                  </a:schemeClr>
                </a:solidFill>
                <a:latin typeface="Palatino Linotype" pitchFamily="18" charset="0"/>
              </a:rPr>
              <a:t>Lead working </a:t>
            </a:r>
            <a:r>
              <a:rPr lang="en-US" sz="2400" i="1" dirty="0" smtClean="0">
                <a:solidFill>
                  <a:schemeClr val="accent1">
                    <a:lumMod val="75000"/>
                  </a:schemeClr>
                </a:solidFill>
                <a:latin typeface="Palatino Linotype" pitchFamily="18" charset="0"/>
              </a:rPr>
              <a:t>iDigBio</a:t>
            </a:r>
            <a:r>
              <a:rPr lang="en-US" sz="2400" dirty="0" smtClean="0">
                <a:solidFill>
                  <a:schemeClr val="accent1">
                    <a:lumMod val="75000"/>
                  </a:schemeClr>
                </a:solidFill>
                <a:latin typeface="Palatino Linotype" pitchFamily="18" charset="0"/>
              </a:rPr>
              <a:t> working group and host workshop</a:t>
            </a:r>
          </a:p>
          <a:p>
            <a:r>
              <a:rPr lang="en-US" sz="2800" dirty="0" smtClean="0">
                <a:solidFill>
                  <a:schemeClr val="accent1">
                    <a:lumMod val="75000"/>
                  </a:schemeClr>
                </a:solidFill>
                <a:latin typeface="Palatino Linotype" pitchFamily="18" charset="0"/>
              </a:rPr>
              <a:t>Late 2013 E&amp;O </a:t>
            </a:r>
            <a:r>
              <a:rPr lang="en-US" sz="2800" dirty="0" smtClean="0">
                <a:solidFill>
                  <a:schemeClr val="accent1">
                    <a:lumMod val="75000"/>
                  </a:schemeClr>
                </a:solidFill>
                <a:latin typeface="Palatino Linotype" pitchFamily="18" charset="0"/>
              </a:rPr>
              <a:t>Workshop to integrate and coordinate BI &amp; E&amp;O-related activities</a:t>
            </a:r>
            <a:endParaRPr lang="en-US" sz="2800" dirty="0">
              <a:solidFill>
                <a:schemeClr val="accent1">
                  <a:lumMod val="75000"/>
                </a:schemeClr>
              </a:solidFill>
              <a:latin typeface="Palatino Linotype" pitchFamily="18" charset="0"/>
            </a:endParaRPr>
          </a:p>
        </p:txBody>
      </p:sp>
      <p:pic>
        <p:nvPicPr>
          <p:cNvPr id="4" name="Picture 2"/>
          <p:cNvPicPr>
            <a:picLocks noChangeAspect="1" noChangeArrowheads="1"/>
          </p:cNvPicPr>
          <p:nvPr/>
        </p:nvPicPr>
        <p:blipFill>
          <a:blip r:embed="rId2"/>
          <a:srcRect/>
          <a:stretch>
            <a:fillRect/>
          </a:stretch>
        </p:blipFill>
        <p:spPr bwMode="auto">
          <a:xfrm>
            <a:off x="7010400" y="6047321"/>
            <a:ext cx="1771650" cy="548741"/>
          </a:xfrm>
          <a:prstGeom prst="rect">
            <a:avLst/>
          </a:prstGeom>
          <a:noFill/>
          <a:ln w="9525">
            <a:noFill/>
            <a:miter lim="800000"/>
            <a:headEnd/>
            <a:tailEnd/>
          </a:ln>
        </p:spPr>
      </p:pic>
    </p:spTree>
    <p:extLst>
      <p:ext uri="{BB962C8B-B14F-4D97-AF65-F5344CB8AC3E}">
        <p14:creationId xmlns:p14="http://schemas.microsoft.com/office/powerpoint/2010/main" val="3937436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lumMod val="65000"/>
                    <a:lumOff val="35000"/>
                  </a:schemeClr>
                </a:solidFill>
                <a:latin typeface="Arial" pitchFamily="34" charset="0"/>
                <a:cs typeface="Arial" pitchFamily="34" charset="0"/>
              </a:rPr>
              <a:t>Analysis TCN BI activities (N=7)*</a:t>
            </a:r>
            <a:br>
              <a:rPr lang="en-US" sz="3600" dirty="0" smtClean="0">
                <a:solidFill>
                  <a:schemeClr val="tx1">
                    <a:lumMod val="65000"/>
                    <a:lumOff val="35000"/>
                  </a:schemeClr>
                </a:solidFill>
                <a:latin typeface="Arial" pitchFamily="34" charset="0"/>
                <a:cs typeface="Arial" pitchFamily="34" charset="0"/>
              </a:rPr>
            </a:br>
            <a:r>
              <a:rPr lang="en-US" sz="2800" dirty="0" smtClean="0">
                <a:solidFill>
                  <a:schemeClr val="tx1">
                    <a:lumMod val="65000"/>
                    <a:lumOff val="35000"/>
                  </a:schemeClr>
                </a:solidFill>
                <a:latin typeface="Arial" pitchFamily="34" charset="0"/>
                <a:cs typeface="Arial" pitchFamily="34" charset="0"/>
              </a:rPr>
              <a:t>(if explicitly stated)</a:t>
            </a:r>
            <a:endParaRPr lang="en-US" sz="280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1"/>
          </p:nvPr>
        </p:nvSpPr>
        <p:spPr>
          <a:xfrm>
            <a:off x="457200" y="1722437"/>
            <a:ext cx="8229600" cy="4525963"/>
          </a:xfrm>
        </p:spPr>
        <p:txBody>
          <a:bodyPr>
            <a:normAutofit fontScale="92500" lnSpcReduction="10000"/>
          </a:bodyPr>
          <a:lstStyle/>
          <a:p>
            <a:r>
              <a:rPr lang="en-US" sz="2000" dirty="0" smtClean="0">
                <a:solidFill>
                  <a:schemeClr val="accent1">
                    <a:lumMod val="75000"/>
                  </a:schemeClr>
                </a:solidFill>
                <a:latin typeface="Palatino Linotype" pitchFamily="18" charset="0"/>
              </a:rPr>
              <a:t>Grad training &amp; mentoring					6</a:t>
            </a:r>
          </a:p>
          <a:p>
            <a:r>
              <a:rPr lang="en-US" sz="2000" dirty="0" smtClean="0">
                <a:solidFill>
                  <a:schemeClr val="accent1">
                    <a:lumMod val="75000"/>
                  </a:schemeClr>
                </a:solidFill>
                <a:latin typeface="Palatino Linotype" pitchFamily="18" charset="0"/>
              </a:rPr>
              <a:t>Undergraduate training &amp; mentoring				6</a:t>
            </a:r>
          </a:p>
          <a:p>
            <a:r>
              <a:rPr lang="en-US" sz="2000" dirty="0" smtClean="0">
                <a:solidFill>
                  <a:schemeClr val="accent1">
                    <a:lumMod val="75000"/>
                  </a:schemeClr>
                </a:solidFill>
                <a:latin typeface="Palatino Linotype" pitchFamily="18" charset="0"/>
              </a:rPr>
              <a:t>Postdoc training &amp; mentoring				</a:t>
            </a:r>
            <a:r>
              <a:rPr lang="en-US" sz="2000" dirty="0" smtClean="0">
                <a:solidFill>
                  <a:schemeClr val="accent1">
                    <a:lumMod val="75000"/>
                  </a:schemeClr>
                </a:solidFill>
                <a:latin typeface="Palatino Linotype" pitchFamily="18" charset="0"/>
              </a:rPr>
              <a:t>	2</a:t>
            </a:r>
            <a:endParaRPr lang="en-US" sz="2000" dirty="0" smtClean="0">
              <a:solidFill>
                <a:schemeClr val="accent1">
                  <a:lumMod val="75000"/>
                </a:schemeClr>
              </a:solidFill>
              <a:latin typeface="Palatino Linotype" pitchFamily="18" charset="0"/>
            </a:endParaRPr>
          </a:p>
          <a:p>
            <a:r>
              <a:rPr lang="en-US" sz="2000" dirty="0" smtClean="0">
                <a:solidFill>
                  <a:schemeClr val="accent1">
                    <a:lumMod val="75000"/>
                  </a:schemeClr>
                </a:solidFill>
                <a:latin typeface="Palatino Linotype" pitchFamily="18" charset="0"/>
              </a:rPr>
              <a:t>Fostering professional community use			</a:t>
            </a:r>
            <a:r>
              <a:rPr lang="en-US" sz="2000" dirty="0" smtClean="0">
                <a:solidFill>
                  <a:schemeClr val="accent1">
                    <a:lumMod val="75000"/>
                  </a:schemeClr>
                </a:solidFill>
                <a:latin typeface="Palatino Linotype" pitchFamily="18" charset="0"/>
              </a:rPr>
              <a:t>	1</a:t>
            </a:r>
          </a:p>
          <a:p>
            <a:r>
              <a:rPr lang="en-US" sz="2000" dirty="0" smtClean="0">
                <a:solidFill>
                  <a:schemeClr val="accent1">
                    <a:lumMod val="75000"/>
                  </a:schemeClr>
                </a:solidFill>
                <a:latin typeface="Palatino Linotype" pitchFamily="18" charset="0"/>
              </a:rPr>
              <a:t>Museums, etc.						5</a:t>
            </a:r>
            <a:endParaRPr lang="en-US" sz="2000" dirty="0" smtClean="0">
              <a:solidFill>
                <a:schemeClr val="accent1">
                  <a:lumMod val="75000"/>
                </a:schemeClr>
              </a:solidFill>
              <a:latin typeface="Palatino Linotype" pitchFamily="18" charset="0"/>
            </a:endParaRPr>
          </a:p>
          <a:p>
            <a:r>
              <a:rPr lang="en-US" sz="2000" dirty="0" smtClean="0">
                <a:solidFill>
                  <a:schemeClr val="accent1">
                    <a:lumMod val="75000"/>
                  </a:schemeClr>
                </a:solidFill>
                <a:latin typeface="Palatino Linotype" pitchFamily="18" charset="0"/>
              </a:rPr>
              <a:t>K12 outreach							4</a:t>
            </a:r>
          </a:p>
          <a:p>
            <a:r>
              <a:rPr lang="en-US" sz="2000" dirty="0" smtClean="0">
                <a:solidFill>
                  <a:schemeClr val="accent1">
                    <a:lumMod val="75000"/>
                  </a:schemeClr>
                </a:solidFill>
                <a:latin typeface="Palatino Linotype" pitchFamily="18" charset="0"/>
              </a:rPr>
              <a:t>Underrepresented groups					5</a:t>
            </a:r>
          </a:p>
          <a:p>
            <a:r>
              <a:rPr lang="en-US" sz="2000" dirty="0" smtClean="0">
                <a:solidFill>
                  <a:schemeClr val="accent1">
                    <a:lumMod val="75000"/>
                  </a:schemeClr>
                </a:solidFill>
                <a:latin typeface="Palatino Linotype" pitchFamily="18" charset="0"/>
              </a:rPr>
              <a:t>Amateurs, volunteers &amp; citizen science			</a:t>
            </a:r>
            <a:r>
              <a:rPr lang="en-US" sz="2000" dirty="0" smtClean="0">
                <a:solidFill>
                  <a:schemeClr val="accent1">
                    <a:lumMod val="75000"/>
                  </a:schemeClr>
                </a:solidFill>
                <a:latin typeface="Palatino Linotype" pitchFamily="18" charset="0"/>
              </a:rPr>
              <a:t>	5</a:t>
            </a:r>
            <a:endParaRPr lang="en-US" sz="2000" dirty="0" smtClean="0">
              <a:solidFill>
                <a:schemeClr val="accent1">
                  <a:lumMod val="75000"/>
                </a:schemeClr>
              </a:solidFill>
              <a:latin typeface="Palatino Linotype" pitchFamily="18" charset="0"/>
            </a:endParaRPr>
          </a:p>
          <a:p>
            <a:r>
              <a:rPr lang="en-US" sz="2000" dirty="0" smtClean="0">
                <a:solidFill>
                  <a:schemeClr val="accent1">
                    <a:lumMod val="75000"/>
                  </a:schemeClr>
                </a:solidFill>
                <a:latin typeface="Palatino Linotype" pitchFamily="18" charset="0"/>
              </a:rPr>
              <a:t>Evaluation &amp; Best Practices					2</a:t>
            </a:r>
          </a:p>
          <a:p>
            <a:r>
              <a:rPr lang="en-US" sz="2000" dirty="0" err="1" smtClean="0">
                <a:solidFill>
                  <a:schemeClr val="accent1">
                    <a:lumMod val="75000"/>
                  </a:schemeClr>
                </a:solidFill>
                <a:latin typeface="Palatino Linotype" pitchFamily="18" charset="0"/>
              </a:rPr>
              <a:t>EPSCoR</a:t>
            </a:r>
            <a:r>
              <a:rPr lang="en-US" sz="2000" dirty="0" smtClean="0">
                <a:solidFill>
                  <a:schemeClr val="accent1">
                    <a:lumMod val="75000"/>
                  </a:schemeClr>
                </a:solidFill>
                <a:latin typeface="Palatino Linotype" pitchFamily="18" charset="0"/>
              </a:rPr>
              <a:t>							1</a:t>
            </a:r>
          </a:p>
          <a:p>
            <a:r>
              <a:rPr lang="en-US" sz="2000" dirty="0" smtClean="0">
                <a:solidFill>
                  <a:schemeClr val="accent1">
                    <a:lumMod val="75000"/>
                  </a:schemeClr>
                </a:solidFill>
                <a:latin typeface="Palatino Linotype" pitchFamily="18" charset="0"/>
              </a:rPr>
              <a:t>Access &amp; awareness of digitized collections by society		1+</a:t>
            </a:r>
          </a:p>
          <a:p>
            <a:pPr marL="0" indent="0">
              <a:buNone/>
            </a:pPr>
            <a:endParaRPr lang="en-US" dirty="0" smtClean="0"/>
          </a:p>
          <a:p>
            <a:pPr marL="0" indent="0">
              <a:buNone/>
            </a:pPr>
            <a:r>
              <a:rPr lang="en-US" sz="1800" dirty="0" smtClean="0"/>
              <a:t>*Thanks to Joanna McCaffrey for help</a:t>
            </a:r>
            <a:endParaRPr lang="en-US" sz="1800" dirty="0"/>
          </a:p>
        </p:txBody>
      </p:sp>
      <p:pic>
        <p:nvPicPr>
          <p:cNvPr id="4" name="Picture 2"/>
          <p:cNvPicPr>
            <a:picLocks noChangeAspect="1" noChangeArrowheads="1"/>
          </p:cNvPicPr>
          <p:nvPr/>
        </p:nvPicPr>
        <p:blipFill>
          <a:blip r:embed="rId2"/>
          <a:srcRect/>
          <a:stretch>
            <a:fillRect/>
          </a:stretch>
        </p:blipFill>
        <p:spPr bwMode="auto">
          <a:xfrm>
            <a:off x="7010400" y="6047321"/>
            <a:ext cx="1771650" cy="548741"/>
          </a:xfrm>
          <a:prstGeom prst="rect">
            <a:avLst/>
          </a:prstGeom>
          <a:noFill/>
          <a:ln w="9525">
            <a:noFill/>
            <a:miter lim="800000"/>
            <a:headEnd/>
            <a:tailEnd/>
          </a:ln>
        </p:spPr>
      </p:pic>
    </p:spTree>
    <p:extLst>
      <p:ext uri="{BB962C8B-B14F-4D97-AF65-F5344CB8AC3E}">
        <p14:creationId xmlns:p14="http://schemas.microsoft.com/office/powerpoint/2010/main" val="1666057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lumMod val="65000"/>
                    <a:lumOff val="35000"/>
                  </a:schemeClr>
                </a:solidFill>
                <a:latin typeface="Arial" pitchFamily="34" charset="0"/>
                <a:cs typeface="Arial" pitchFamily="34" charset="0"/>
              </a:rPr>
              <a:t>TCNs’ BI </a:t>
            </a:r>
            <a:r>
              <a:rPr lang="en-US" sz="3600" dirty="0" smtClean="0">
                <a:solidFill>
                  <a:schemeClr val="tx1">
                    <a:lumMod val="65000"/>
                    <a:lumOff val="35000"/>
                  </a:schemeClr>
                </a:solidFill>
                <a:latin typeface="Arial" pitchFamily="34" charset="0"/>
                <a:cs typeface="Arial" pitchFamily="34" charset="0"/>
              </a:rPr>
              <a:t>general </a:t>
            </a:r>
            <a:r>
              <a:rPr lang="en-US" sz="3600" dirty="0" smtClean="0">
                <a:solidFill>
                  <a:schemeClr val="tx1">
                    <a:lumMod val="65000"/>
                    <a:lumOff val="35000"/>
                  </a:schemeClr>
                </a:solidFill>
                <a:latin typeface="Arial" pitchFamily="34" charset="0"/>
                <a:cs typeface="Arial" pitchFamily="34" charset="0"/>
              </a:rPr>
              <a:t>overview</a:t>
            </a:r>
            <a:endParaRPr lang="en-US" sz="360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r>
              <a:rPr lang="en-US" sz="2800" dirty="0">
                <a:solidFill>
                  <a:schemeClr val="accent1">
                    <a:lumMod val="75000"/>
                  </a:schemeClr>
                </a:solidFill>
                <a:latin typeface="Palatino Linotype" pitchFamily="18" charset="0"/>
              </a:rPr>
              <a:t>Many proposed BI projects </a:t>
            </a:r>
            <a:r>
              <a:rPr lang="en-US" sz="2800" dirty="0" smtClean="0">
                <a:solidFill>
                  <a:schemeClr val="accent1">
                    <a:lumMod val="75000"/>
                  </a:schemeClr>
                </a:solidFill>
                <a:latin typeface="Palatino Linotype" pitchFamily="18" charset="0"/>
              </a:rPr>
              <a:t>have limited accountability </a:t>
            </a:r>
            <a:r>
              <a:rPr lang="en-US" sz="2800" dirty="0" smtClean="0">
                <a:solidFill>
                  <a:schemeClr val="accent1">
                    <a:lumMod val="75000"/>
                  </a:schemeClr>
                </a:solidFill>
                <a:latin typeface="Palatino Linotype" pitchFamily="18" charset="0"/>
              </a:rPr>
              <a:t>for goals, </a:t>
            </a:r>
            <a:r>
              <a:rPr lang="en-US" sz="2800" dirty="0" smtClean="0">
                <a:solidFill>
                  <a:schemeClr val="accent1">
                    <a:lumMod val="75000"/>
                  </a:schemeClr>
                </a:solidFill>
                <a:latin typeface="Palatino Linotype" pitchFamily="18" charset="0"/>
              </a:rPr>
              <a:t>outcomes, etc.</a:t>
            </a:r>
          </a:p>
          <a:p>
            <a:r>
              <a:rPr lang="en-US" sz="2800" dirty="0" smtClean="0">
                <a:solidFill>
                  <a:schemeClr val="accent1">
                    <a:lumMod val="75000"/>
                  </a:schemeClr>
                </a:solidFill>
                <a:latin typeface="Palatino Linotype" pitchFamily="18" charset="0"/>
              </a:rPr>
              <a:t>Some activities </a:t>
            </a:r>
            <a:r>
              <a:rPr lang="en-US" sz="2800" dirty="0" smtClean="0">
                <a:solidFill>
                  <a:schemeClr val="accent1">
                    <a:lumMod val="75000"/>
                  </a:schemeClr>
                </a:solidFill>
                <a:latin typeface="Palatino Linotype" pitchFamily="18" charset="0"/>
              </a:rPr>
              <a:t>complement </a:t>
            </a:r>
            <a:r>
              <a:rPr lang="en-US" sz="2800" i="1" dirty="0" err="1" smtClean="0">
                <a:solidFill>
                  <a:schemeClr val="accent1">
                    <a:lumMod val="75000"/>
                  </a:schemeClr>
                </a:solidFill>
                <a:latin typeface="Palatino Linotype" pitchFamily="18" charset="0"/>
              </a:rPr>
              <a:t>iDigBio</a:t>
            </a:r>
            <a:r>
              <a:rPr lang="en-US" sz="2800" dirty="0" smtClean="0">
                <a:solidFill>
                  <a:schemeClr val="accent1">
                    <a:lumMod val="75000"/>
                  </a:schemeClr>
                </a:solidFill>
                <a:latin typeface="Palatino Linotype" pitchFamily="18" charset="0"/>
              </a:rPr>
              <a:t> initial goals; e.g., developing an UG course, webinar etc.</a:t>
            </a:r>
            <a:endParaRPr lang="en-US" sz="2800" dirty="0">
              <a:solidFill>
                <a:schemeClr val="accent1">
                  <a:lumMod val="75000"/>
                </a:schemeClr>
              </a:solidFill>
              <a:latin typeface="Palatino Linotype" pitchFamily="18" charset="0"/>
            </a:endParaRPr>
          </a:p>
          <a:p>
            <a:r>
              <a:rPr lang="en-US" sz="2800" dirty="0">
                <a:solidFill>
                  <a:schemeClr val="accent1">
                    <a:lumMod val="75000"/>
                  </a:schemeClr>
                </a:solidFill>
                <a:latin typeface="Palatino Linotype" pitchFamily="18" charset="0"/>
              </a:rPr>
              <a:t>Lots of </a:t>
            </a:r>
            <a:r>
              <a:rPr lang="en-US" sz="2800" dirty="0" smtClean="0">
                <a:solidFill>
                  <a:schemeClr val="accent1">
                    <a:lumMod val="75000"/>
                  </a:schemeClr>
                </a:solidFill>
                <a:latin typeface="Palatino Linotype" pitchFamily="18" charset="0"/>
              </a:rPr>
              <a:t>overlap and possibility for collaborations</a:t>
            </a:r>
          </a:p>
          <a:p>
            <a:pPr lvl="1"/>
            <a:r>
              <a:rPr lang="en-US" sz="2400" dirty="0" smtClean="0">
                <a:solidFill>
                  <a:schemeClr val="accent1">
                    <a:lumMod val="75000"/>
                  </a:schemeClr>
                </a:solidFill>
                <a:latin typeface="Palatino Linotype" pitchFamily="18" charset="0"/>
              </a:rPr>
              <a:t>And possible funding from </a:t>
            </a:r>
            <a:r>
              <a:rPr lang="en-US" sz="2400" dirty="0" err="1" smtClean="0">
                <a:solidFill>
                  <a:schemeClr val="accent1">
                    <a:lumMod val="75000"/>
                  </a:schemeClr>
                </a:solidFill>
                <a:latin typeface="Palatino Linotype" pitchFamily="18" charset="0"/>
              </a:rPr>
              <a:t>from</a:t>
            </a:r>
            <a:r>
              <a:rPr lang="en-US" sz="2400" dirty="0" smtClean="0">
                <a:solidFill>
                  <a:schemeClr val="accent1">
                    <a:lumMod val="75000"/>
                  </a:schemeClr>
                </a:solidFill>
                <a:latin typeface="Palatino Linotype" pitchFamily="18" charset="0"/>
              </a:rPr>
              <a:t> </a:t>
            </a:r>
            <a:r>
              <a:rPr lang="en-US" sz="2400" dirty="0" smtClean="0">
                <a:solidFill>
                  <a:schemeClr val="accent1">
                    <a:lumMod val="75000"/>
                  </a:schemeClr>
                </a:solidFill>
                <a:latin typeface="Palatino Linotype" pitchFamily="18" charset="0"/>
              </a:rPr>
              <a:t>other NSF programs</a:t>
            </a:r>
          </a:p>
          <a:p>
            <a:r>
              <a:rPr lang="en-US" sz="2800" dirty="0">
                <a:solidFill>
                  <a:schemeClr val="accent1">
                    <a:lumMod val="75000"/>
                  </a:schemeClr>
                </a:solidFill>
                <a:latin typeface="Palatino Linotype" pitchFamily="18" charset="0"/>
              </a:rPr>
              <a:t>C</a:t>
            </a:r>
            <a:r>
              <a:rPr lang="en-US" sz="2800" dirty="0" smtClean="0">
                <a:solidFill>
                  <a:schemeClr val="accent1">
                    <a:lumMod val="75000"/>
                  </a:schemeClr>
                </a:solidFill>
                <a:latin typeface="Palatino Linotype" pitchFamily="18" charset="0"/>
              </a:rPr>
              <a:t>oordination and communication—via E&amp;O workshop</a:t>
            </a:r>
          </a:p>
          <a:p>
            <a:r>
              <a:rPr lang="en-US" sz="2800" dirty="0" smtClean="0">
                <a:solidFill>
                  <a:schemeClr val="accent1">
                    <a:lumMod val="75000"/>
                  </a:schemeClr>
                </a:solidFill>
                <a:latin typeface="Palatino Linotype" pitchFamily="18" charset="0"/>
              </a:rPr>
              <a:t>Also—</a:t>
            </a:r>
          </a:p>
          <a:p>
            <a:pPr lvl="1"/>
            <a:r>
              <a:rPr lang="en-US" sz="2400" dirty="0" smtClean="0">
                <a:solidFill>
                  <a:schemeClr val="accent1">
                    <a:lumMod val="75000"/>
                  </a:schemeClr>
                </a:solidFill>
                <a:latin typeface="Palatino Linotype" pitchFamily="18" charset="0"/>
              </a:rPr>
              <a:t>Encourage to connect with Public Participation Working group</a:t>
            </a:r>
          </a:p>
          <a:p>
            <a:pPr lvl="1"/>
            <a:r>
              <a:rPr lang="en-US" sz="2400" dirty="0" smtClean="0">
                <a:solidFill>
                  <a:schemeClr val="accent1">
                    <a:lumMod val="75000"/>
                  </a:schemeClr>
                </a:solidFill>
                <a:latin typeface="Palatino Linotype" pitchFamily="18" charset="0"/>
              </a:rPr>
              <a:t>Propose to develop a working group, e.g., K12 outreach</a:t>
            </a:r>
          </a:p>
          <a:p>
            <a:endParaRPr lang="en-US" sz="2000" dirty="0"/>
          </a:p>
        </p:txBody>
      </p:sp>
      <p:pic>
        <p:nvPicPr>
          <p:cNvPr id="4" name="Picture 2"/>
          <p:cNvPicPr>
            <a:picLocks noChangeAspect="1" noChangeArrowheads="1"/>
          </p:cNvPicPr>
          <p:nvPr/>
        </p:nvPicPr>
        <p:blipFill>
          <a:blip r:embed="rId2"/>
          <a:srcRect/>
          <a:stretch>
            <a:fillRect/>
          </a:stretch>
        </p:blipFill>
        <p:spPr bwMode="auto">
          <a:xfrm>
            <a:off x="7010400" y="6047321"/>
            <a:ext cx="1771650" cy="548741"/>
          </a:xfrm>
          <a:prstGeom prst="rect">
            <a:avLst/>
          </a:prstGeom>
          <a:noFill/>
          <a:ln w="9525">
            <a:noFill/>
            <a:miter lim="800000"/>
            <a:headEnd/>
            <a:tailEnd/>
          </a:ln>
        </p:spPr>
      </p:pic>
    </p:spTree>
    <p:extLst>
      <p:ext uri="{BB962C8B-B14F-4D97-AF65-F5344CB8AC3E}">
        <p14:creationId xmlns:p14="http://schemas.microsoft.com/office/powerpoint/2010/main" val="140308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705600" cy="1066800"/>
          </a:xfrm>
        </p:spPr>
        <p:txBody>
          <a:bodyPr>
            <a:noAutofit/>
          </a:bodyPr>
          <a:lstStyle/>
          <a:p>
            <a:r>
              <a:rPr lang="en-US" sz="3600" dirty="0" smtClean="0">
                <a:solidFill>
                  <a:schemeClr val="tx1">
                    <a:lumMod val="65000"/>
                    <a:lumOff val="35000"/>
                  </a:schemeClr>
                </a:solidFill>
                <a:latin typeface="Arial" pitchFamily="34" charset="0"/>
                <a:cs typeface="Arial" pitchFamily="34" charset="0"/>
              </a:rPr>
              <a:t>Workshop/Working Group </a:t>
            </a:r>
            <a:r>
              <a:rPr lang="en-US" sz="3600" dirty="0">
                <a:solidFill>
                  <a:schemeClr val="tx1">
                    <a:lumMod val="65000"/>
                    <a:lumOff val="35000"/>
                  </a:schemeClr>
                </a:solidFill>
                <a:latin typeface="Arial" pitchFamily="34" charset="0"/>
                <a:cs typeface="Arial" pitchFamily="34" charset="0"/>
              </a:rPr>
              <a:t>P</a:t>
            </a:r>
            <a:r>
              <a:rPr lang="en-US" sz="3600" dirty="0" smtClean="0">
                <a:solidFill>
                  <a:schemeClr val="tx1">
                    <a:lumMod val="65000"/>
                    <a:lumOff val="35000"/>
                  </a:schemeClr>
                </a:solidFill>
                <a:latin typeface="Arial" pitchFamily="34" charset="0"/>
                <a:cs typeface="Arial" pitchFamily="34" charset="0"/>
              </a:rPr>
              <a:t>roposal </a:t>
            </a:r>
            <a:r>
              <a:rPr lang="en-US" sz="3600" dirty="0">
                <a:solidFill>
                  <a:schemeClr val="tx1">
                    <a:lumMod val="65000"/>
                    <a:lumOff val="35000"/>
                  </a:schemeClr>
                </a:solidFill>
                <a:latin typeface="Arial" pitchFamily="34" charset="0"/>
                <a:cs typeface="Arial" pitchFamily="34" charset="0"/>
              </a:rPr>
              <a:t>P</a:t>
            </a:r>
            <a:r>
              <a:rPr lang="en-US" sz="3600" dirty="0" smtClean="0">
                <a:solidFill>
                  <a:schemeClr val="tx1">
                    <a:lumMod val="65000"/>
                    <a:lumOff val="35000"/>
                  </a:schemeClr>
                </a:solidFill>
                <a:latin typeface="Arial" pitchFamily="34" charset="0"/>
                <a:cs typeface="Arial" pitchFamily="34" charset="0"/>
              </a:rPr>
              <a:t>rocess</a:t>
            </a:r>
            <a:endParaRPr lang="en-US" sz="3600" dirty="0">
              <a:solidFill>
                <a:schemeClr val="tx1">
                  <a:lumMod val="65000"/>
                  <a:lumOff val="35000"/>
                </a:schemeClr>
              </a:solidFill>
              <a:latin typeface="Arial" pitchFamily="34" charset="0"/>
              <a:cs typeface="Arial" pitchFamily="34" charset="0"/>
            </a:endParaRPr>
          </a:p>
        </p:txBody>
      </p:sp>
      <p:pic>
        <p:nvPicPr>
          <p:cNvPr id="6" name="Picture 5" descr="Screen shot 2012-07-06 at 10.26.45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371600"/>
            <a:ext cx="8410160" cy="5312573"/>
          </a:xfrm>
          <a:prstGeom prst="rect">
            <a:avLst/>
          </a:prstGeom>
        </p:spPr>
      </p:pic>
    </p:spTree>
    <p:extLst>
      <p:ext uri="{BB962C8B-B14F-4D97-AF65-F5344CB8AC3E}">
        <p14:creationId xmlns:p14="http://schemas.microsoft.com/office/powerpoint/2010/main" val="1620596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i="1" dirty="0" err="1" smtClean="0">
                <a:solidFill>
                  <a:schemeClr val="tx1">
                    <a:lumMod val="65000"/>
                    <a:lumOff val="35000"/>
                  </a:schemeClr>
                </a:solidFill>
                <a:latin typeface="Arial" pitchFamily="34" charset="0"/>
                <a:cs typeface="Arial" pitchFamily="34" charset="0"/>
              </a:rPr>
              <a:t>iDigBio</a:t>
            </a:r>
            <a:r>
              <a:rPr lang="en-US" sz="3600" dirty="0" smtClean="0">
                <a:solidFill>
                  <a:schemeClr val="tx1">
                    <a:lumMod val="65000"/>
                    <a:lumOff val="35000"/>
                  </a:schemeClr>
                </a:solidFill>
                <a:latin typeface="Arial" pitchFamily="34" charset="0"/>
                <a:cs typeface="Arial" pitchFamily="34" charset="0"/>
              </a:rPr>
              <a:t> Paleo Outreach</a:t>
            </a:r>
            <a:endParaRPr lang="en-US" sz="360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1"/>
          </p:nvPr>
        </p:nvSpPr>
        <p:spPr>
          <a:xfrm>
            <a:off x="304800" y="1874837"/>
            <a:ext cx="8382000" cy="4525963"/>
          </a:xfrm>
        </p:spPr>
        <p:txBody>
          <a:bodyPr>
            <a:normAutofit/>
          </a:bodyPr>
          <a:lstStyle/>
          <a:p>
            <a:r>
              <a:rPr lang="en-US" sz="2800" i="1" dirty="0" smtClean="0">
                <a:solidFill>
                  <a:schemeClr val="accent1">
                    <a:lumMod val="75000"/>
                  </a:schemeClr>
                </a:solidFill>
                <a:latin typeface="Palatino Linotype" pitchFamily="18" charset="0"/>
              </a:rPr>
              <a:t>Fossils in the Cloud</a:t>
            </a:r>
            <a:r>
              <a:rPr lang="en-US" sz="2800" dirty="0" smtClean="0">
                <a:solidFill>
                  <a:schemeClr val="accent1">
                    <a:lumMod val="75000"/>
                  </a:schemeClr>
                </a:solidFill>
                <a:latin typeface="Palatino Linotype" pitchFamily="18" charset="0"/>
              </a:rPr>
              <a:t>—talks to fossil clubs in Florida about </a:t>
            </a:r>
            <a:r>
              <a:rPr lang="en-US" sz="2800" i="1" dirty="0" smtClean="0">
                <a:solidFill>
                  <a:schemeClr val="accent1">
                    <a:lumMod val="75000"/>
                  </a:schemeClr>
                </a:solidFill>
                <a:latin typeface="Palatino Linotype" pitchFamily="18" charset="0"/>
              </a:rPr>
              <a:t>iDigBio, digitized </a:t>
            </a:r>
            <a:r>
              <a:rPr lang="en-US" sz="2800" dirty="0" smtClean="0">
                <a:solidFill>
                  <a:schemeClr val="accent1">
                    <a:lumMod val="75000"/>
                  </a:schemeClr>
                </a:solidFill>
                <a:latin typeface="Palatino Linotype" pitchFamily="18" charset="0"/>
              </a:rPr>
              <a:t>fossils, etc.</a:t>
            </a:r>
          </a:p>
          <a:p>
            <a:pPr lvl="1"/>
            <a:r>
              <a:rPr lang="en-US" sz="2400" dirty="0" smtClean="0">
                <a:solidFill>
                  <a:schemeClr val="accent1">
                    <a:lumMod val="75000"/>
                  </a:schemeClr>
                </a:solidFill>
                <a:latin typeface="Palatino Linotype" pitchFamily="18" charset="0"/>
              </a:rPr>
              <a:t>Perceived great interest in concept</a:t>
            </a:r>
          </a:p>
          <a:p>
            <a:pPr lvl="1"/>
            <a:r>
              <a:rPr lang="en-US" sz="2400" dirty="0" smtClean="0">
                <a:solidFill>
                  <a:schemeClr val="accent1">
                    <a:lumMod val="75000"/>
                  </a:schemeClr>
                </a:solidFill>
                <a:latin typeface="Palatino Linotype" pitchFamily="18" charset="0"/>
              </a:rPr>
              <a:t>Practical need</a:t>
            </a:r>
          </a:p>
          <a:p>
            <a:r>
              <a:rPr lang="en-US" sz="2800" dirty="0" smtClean="0">
                <a:solidFill>
                  <a:schemeClr val="accent1">
                    <a:lumMod val="75000"/>
                  </a:schemeClr>
                </a:solidFill>
                <a:latin typeface="Palatino Linotype" pitchFamily="18" charset="0"/>
              </a:rPr>
              <a:t>NSF “FOSSIL” pre-proposal submitted to </a:t>
            </a:r>
            <a:r>
              <a:rPr lang="en-US" sz="2800" dirty="0" smtClean="0">
                <a:solidFill>
                  <a:schemeClr val="accent1">
                    <a:lumMod val="75000"/>
                  </a:schemeClr>
                </a:solidFill>
                <a:latin typeface="Palatino Linotype" pitchFamily="18" charset="0"/>
              </a:rPr>
              <a:t>Advancing Informal </a:t>
            </a:r>
            <a:r>
              <a:rPr lang="en-US" sz="2800" dirty="0" smtClean="0">
                <a:solidFill>
                  <a:schemeClr val="accent1">
                    <a:lumMod val="75000"/>
                  </a:schemeClr>
                </a:solidFill>
                <a:latin typeface="Palatino Linotype" pitchFamily="18" charset="0"/>
              </a:rPr>
              <a:t>STEM Learning program </a:t>
            </a:r>
            <a:endParaRPr lang="en-US" sz="2800" dirty="0" smtClean="0">
              <a:solidFill>
                <a:schemeClr val="accent1">
                  <a:lumMod val="75000"/>
                </a:schemeClr>
              </a:solidFill>
              <a:latin typeface="Palatino Linotype" pitchFamily="18" charset="0"/>
            </a:endParaRPr>
          </a:p>
          <a:p>
            <a:pPr lvl="1"/>
            <a:r>
              <a:rPr lang="en-US" sz="2400" dirty="0" smtClean="0">
                <a:solidFill>
                  <a:schemeClr val="accent1">
                    <a:lumMod val="75000"/>
                  </a:schemeClr>
                </a:solidFill>
                <a:latin typeface="Palatino Linotype" pitchFamily="18" charset="0"/>
              </a:rPr>
              <a:t>Link </a:t>
            </a:r>
            <a:r>
              <a:rPr lang="en-US" sz="2400" dirty="0" smtClean="0">
                <a:solidFill>
                  <a:schemeClr val="accent1">
                    <a:lumMod val="75000"/>
                  </a:schemeClr>
                </a:solidFill>
                <a:latin typeface="Palatino Linotype" pitchFamily="18" charset="0"/>
              </a:rPr>
              <a:t>up to 50 fossil clubs in US</a:t>
            </a:r>
          </a:p>
          <a:p>
            <a:pPr lvl="1"/>
            <a:r>
              <a:rPr lang="en-US" sz="2400" dirty="0" smtClean="0">
                <a:solidFill>
                  <a:schemeClr val="accent1">
                    <a:lumMod val="75000"/>
                  </a:schemeClr>
                </a:solidFill>
                <a:latin typeface="Palatino Linotype" pitchFamily="18" charset="0"/>
              </a:rPr>
              <a:t>Provide “Citizen Development” (~PD) so that some can help with digitization</a:t>
            </a:r>
          </a:p>
        </p:txBody>
      </p:sp>
      <p:pic>
        <p:nvPicPr>
          <p:cNvPr id="4" name="Picture 2"/>
          <p:cNvPicPr>
            <a:picLocks noChangeAspect="1" noChangeArrowheads="1"/>
          </p:cNvPicPr>
          <p:nvPr/>
        </p:nvPicPr>
        <p:blipFill>
          <a:blip r:embed="rId2"/>
          <a:srcRect/>
          <a:stretch>
            <a:fillRect/>
          </a:stretch>
        </p:blipFill>
        <p:spPr bwMode="auto">
          <a:xfrm>
            <a:off x="7010400" y="6047321"/>
            <a:ext cx="1771650" cy="548741"/>
          </a:xfrm>
          <a:prstGeom prst="rect">
            <a:avLst/>
          </a:prstGeom>
          <a:noFill/>
          <a:ln w="9525">
            <a:noFill/>
            <a:miter lim="800000"/>
            <a:headEnd/>
            <a:tailEnd/>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14573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738280" y="2438400"/>
            <a:ext cx="1796120" cy="1195388"/>
          </a:xfrm>
          <a:prstGeom prst="rect">
            <a:avLst/>
          </a:prstGeom>
          <a:noFill/>
        </p:spPr>
      </p:pic>
    </p:spTree>
    <p:extLst>
      <p:ext uri="{BB962C8B-B14F-4D97-AF65-F5344CB8AC3E}">
        <p14:creationId xmlns:p14="http://schemas.microsoft.com/office/powerpoint/2010/main" val="1124169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solidFill>
                  <a:schemeClr val="tx1">
                    <a:lumMod val="75000"/>
                    <a:lumOff val="25000"/>
                  </a:schemeClr>
                </a:solidFill>
                <a:latin typeface="Arial" pitchFamily="34" charset="0"/>
                <a:cs typeface="Arial" pitchFamily="34" charset="0"/>
              </a:rPr>
              <a:t>FOSSIL </a:t>
            </a:r>
            <a:r>
              <a:rPr lang="en-US" sz="2800" dirty="0" smtClean="0">
                <a:solidFill>
                  <a:schemeClr val="tx1">
                    <a:lumMod val="75000"/>
                    <a:lumOff val="25000"/>
                  </a:schemeClr>
                </a:solidFill>
                <a:latin typeface="Arial" pitchFamily="34" charset="0"/>
                <a:cs typeface="Arial" pitchFamily="34" charset="0"/>
              </a:rPr>
              <a:t>project,</a:t>
            </a:r>
            <a:r>
              <a:rPr lang="en-US" sz="2800" dirty="0" smtClean="0">
                <a:solidFill>
                  <a:schemeClr val="tx1">
                    <a:lumMod val="75000"/>
                    <a:lumOff val="25000"/>
                  </a:schemeClr>
                </a:solidFill>
                <a:latin typeface="Arial" pitchFamily="34" charset="0"/>
                <a:cs typeface="Arial" pitchFamily="34" charset="0"/>
              </a:rPr>
              <a:t/>
            </a:r>
            <a:br>
              <a:rPr lang="en-US" sz="2800" dirty="0" smtClean="0">
                <a:solidFill>
                  <a:schemeClr val="tx1">
                    <a:lumMod val="75000"/>
                    <a:lumOff val="25000"/>
                  </a:schemeClr>
                </a:solidFill>
                <a:latin typeface="Arial" pitchFamily="34" charset="0"/>
                <a:cs typeface="Arial" pitchFamily="34" charset="0"/>
              </a:rPr>
            </a:br>
            <a:r>
              <a:rPr lang="en-US" sz="2800" dirty="0" smtClean="0">
                <a:solidFill>
                  <a:schemeClr val="tx1">
                    <a:lumMod val="75000"/>
                    <a:lumOff val="25000"/>
                  </a:schemeClr>
                </a:solidFill>
                <a:latin typeface="Arial" pitchFamily="34" charset="0"/>
                <a:cs typeface="Arial" pitchFamily="34" charset="0"/>
              </a:rPr>
              <a:t>continued</a:t>
            </a:r>
            <a:endParaRPr lang="en-US" sz="2800" dirty="0">
              <a:solidFill>
                <a:schemeClr val="tx1">
                  <a:lumMod val="75000"/>
                  <a:lumOff val="25000"/>
                </a:schemeClr>
              </a:solidFill>
              <a:latin typeface="Arial" pitchFamily="34" charset="0"/>
              <a:cs typeface="Arial" pitchFamily="34" charset="0"/>
            </a:endParaRPr>
          </a:p>
        </p:txBody>
      </p:sp>
      <p:sp>
        <p:nvSpPr>
          <p:cNvPr id="3" name="Content Placeholder 2"/>
          <p:cNvSpPr>
            <a:spLocks noGrp="1"/>
          </p:cNvSpPr>
          <p:nvPr>
            <p:ph idx="1"/>
          </p:nvPr>
        </p:nvSpPr>
        <p:spPr>
          <a:xfrm>
            <a:off x="457200" y="2514600"/>
            <a:ext cx="8229600" cy="4114800"/>
          </a:xfrm>
        </p:spPr>
        <p:txBody>
          <a:bodyPr>
            <a:normAutofit/>
          </a:bodyPr>
          <a:lstStyle/>
          <a:p>
            <a:pPr marL="342900" lvl="1" indent="-342900">
              <a:buFont typeface="Arial" pitchFamily="34" charset="0"/>
              <a:buChar char="•"/>
            </a:pPr>
            <a:r>
              <a:rPr lang="en-US" sz="2000" dirty="0">
                <a:solidFill>
                  <a:schemeClr val="accent1">
                    <a:lumMod val="75000"/>
                  </a:schemeClr>
                </a:solidFill>
                <a:latin typeface="Palatino Linotype" pitchFamily="18" charset="0"/>
              </a:rPr>
              <a:t>More closely link citizen and professional paleontologists in virtual </a:t>
            </a:r>
            <a:r>
              <a:rPr lang="en-US" sz="2000" dirty="0" smtClean="0">
                <a:solidFill>
                  <a:schemeClr val="accent1">
                    <a:lumMod val="75000"/>
                  </a:schemeClr>
                </a:solidFill>
                <a:latin typeface="Palatino Linotype" pitchFamily="18" charset="0"/>
              </a:rPr>
              <a:t>Third </a:t>
            </a:r>
            <a:r>
              <a:rPr lang="en-US" sz="2000" dirty="0">
                <a:solidFill>
                  <a:schemeClr val="accent1">
                    <a:lumMod val="75000"/>
                  </a:schemeClr>
                </a:solidFill>
                <a:latin typeface="Palatino Linotype" pitchFamily="18" charset="0"/>
              </a:rPr>
              <a:t>S</a:t>
            </a:r>
            <a:r>
              <a:rPr lang="en-US" sz="2000" dirty="0" smtClean="0">
                <a:solidFill>
                  <a:schemeClr val="accent1">
                    <a:lumMod val="75000"/>
                  </a:schemeClr>
                </a:solidFill>
                <a:latin typeface="Palatino Linotype" pitchFamily="18" charset="0"/>
              </a:rPr>
              <a:t>pace </a:t>
            </a:r>
            <a:r>
              <a:rPr lang="en-US" sz="2000" dirty="0" smtClean="0">
                <a:solidFill>
                  <a:schemeClr val="accent1">
                    <a:lumMod val="75000"/>
                  </a:schemeClr>
                </a:solidFill>
                <a:latin typeface="Palatino Linotype" pitchFamily="18" charset="0"/>
              </a:rPr>
              <a:t>via a Community of Inquiry</a:t>
            </a:r>
            <a:endParaRPr lang="en-US" sz="2000" dirty="0">
              <a:solidFill>
                <a:schemeClr val="accent1">
                  <a:lumMod val="75000"/>
                </a:schemeClr>
              </a:solidFill>
              <a:latin typeface="Palatino Linotype" pitchFamily="18" charset="0"/>
            </a:endParaRPr>
          </a:p>
          <a:p>
            <a:r>
              <a:rPr lang="en-US" sz="2000" dirty="0" smtClean="0">
                <a:solidFill>
                  <a:schemeClr val="accent1">
                    <a:lumMod val="75000"/>
                  </a:schemeClr>
                </a:solidFill>
                <a:latin typeface="Palatino Linotype" pitchFamily="18" charset="0"/>
              </a:rPr>
              <a:t>Send out front-end needs survey to US fossil clubs (Oct/Nov 2012)</a:t>
            </a:r>
          </a:p>
          <a:p>
            <a:r>
              <a:rPr lang="en-US" sz="2000" dirty="0" smtClean="0">
                <a:solidFill>
                  <a:schemeClr val="accent1">
                    <a:lumMod val="75000"/>
                  </a:schemeClr>
                </a:solidFill>
                <a:latin typeface="Palatino Linotype" pitchFamily="18" charset="0"/>
              </a:rPr>
              <a:t>The data will inform us about how fossil clubs want to engage with </a:t>
            </a:r>
            <a:r>
              <a:rPr lang="en-US" sz="2000" i="1" dirty="0" smtClean="0">
                <a:solidFill>
                  <a:schemeClr val="accent1">
                    <a:lumMod val="75000"/>
                  </a:schemeClr>
                </a:solidFill>
                <a:latin typeface="Palatino Linotype" pitchFamily="18" charset="0"/>
              </a:rPr>
              <a:t>iDigBio</a:t>
            </a:r>
            <a:r>
              <a:rPr lang="en-US" sz="2000" dirty="0" smtClean="0">
                <a:solidFill>
                  <a:schemeClr val="accent1">
                    <a:lumMod val="75000"/>
                  </a:schemeClr>
                </a:solidFill>
                <a:latin typeface="Palatino Linotype" pitchFamily="18" charset="0"/>
              </a:rPr>
              <a:t>, </a:t>
            </a:r>
            <a:r>
              <a:rPr lang="en-US" sz="2000" dirty="0" smtClean="0">
                <a:solidFill>
                  <a:schemeClr val="accent1">
                    <a:lumMod val="75000"/>
                  </a:schemeClr>
                </a:solidFill>
                <a:latin typeface="Palatino Linotype" pitchFamily="18" charset="0"/>
              </a:rPr>
              <a:t>TCNs, </a:t>
            </a:r>
            <a:r>
              <a:rPr lang="en-US" sz="2000" dirty="0" smtClean="0">
                <a:solidFill>
                  <a:schemeClr val="accent1">
                    <a:lumMod val="75000"/>
                  </a:schemeClr>
                </a:solidFill>
                <a:latin typeface="Palatino Linotype" pitchFamily="18" charset="0"/>
              </a:rPr>
              <a:t>etc.</a:t>
            </a:r>
          </a:p>
          <a:p>
            <a:r>
              <a:rPr lang="en-US" sz="2000" dirty="0" smtClean="0">
                <a:solidFill>
                  <a:schemeClr val="accent1">
                    <a:lumMod val="75000"/>
                  </a:schemeClr>
                </a:solidFill>
                <a:latin typeface="Palatino Linotype" pitchFamily="18" charset="0"/>
              </a:rPr>
              <a:t>Serve as Best Practices for other down-stream user groups, i.e., hobbyists, clubs, etc.</a:t>
            </a:r>
          </a:p>
          <a:p>
            <a:r>
              <a:rPr lang="en-US" sz="2000" dirty="0" smtClean="0">
                <a:solidFill>
                  <a:schemeClr val="accent1">
                    <a:lumMod val="75000"/>
                  </a:schemeClr>
                </a:solidFill>
                <a:latin typeface="Palatino Linotype" pitchFamily="18" charset="0"/>
              </a:rPr>
              <a:t>Learning research </a:t>
            </a:r>
          </a:p>
          <a:p>
            <a:pPr lvl="1"/>
            <a:r>
              <a:rPr lang="en-US" sz="2000" dirty="0" smtClean="0">
                <a:solidFill>
                  <a:schemeClr val="accent1">
                    <a:lumMod val="75000"/>
                  </a:schemeClr>
                </a:solidFill>
                <a:latin typeface="Palatino Linotype" pitchFamily="18" charset="0"/>
              </a:rPr>
              <a:t>Competition, gaming, and cyber engagement (</a:t>
            </a:r>
            <a:r>
              <a:rPr lang="en-US" sz="2000" dirty="0" err="1" smtClean="0">
                <a:solidFill>
                  <a:schemeClr val="accent1">
                    <a:lumMod val="75000"/>
                  </a:schemeClr>
                </a:solidFill>
                <a:latin typeface="Palatino Linotype" pitchFamily="18" charset="0"/>
              </a:rPr>
              <a:t>Krippen</a:t>
            </a:r>
            <a:r>
              <a:rPr lang="en-US" sz="2000" dirty="0" smtClean="0">
                <a:solidFill>
                  <a:schemeClr val="accent1">
                    <a:lumMod val="75000"/>
                  </a:schemeClr>
                </a:solidFill>
                <a:latin typeface="Palatino Linotype" pitchFamily="18" charset="0"/>
              </a:rPr>
              <a:t>)</a:t>
            </a:r>
          </a:p>
          <a:p>
            <a:pPr lvl="1"/>
            <a:r>
              <a:rPr lang="en-US" sz="2000" dirty="0" smtClean="0">
                <a:solidFill>
                  <a:schemeClr val="accent1">
                    <a:lumMod val="75000"/>
                  </a:schemeClr>
                </a:solidFill>
                <a:latin typeface="Palatino Linotype" pitchFamily="18" charset="0"/>
              </a:rPr>
              <a:t>“Value” of real v. digital objects to public (Dunckel)</a:t>
            </a:r>
          </a:p>
          <a:p>
            <a:pPr lvl="1"/>
            <a:endParaRPr lang="en-US" dirty="0" smtClean="0"/>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479804"/>
            <a:ext cx="696754"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2898" y="4965700"/>
            <a:ext cx="641502" cy="977900"/>
          </a:xfrm>
          <a:prstGeom prst="rect">
            <a:avLst/>
          </a:prstGeom>
        </p:spPr>
      </p:pic>
      <p:pic>
        <p:nvPicPr>
          <p:cNvPr id="6" name="Picture 2"/>
          <p:cNvPicPr>
            <a:picLocks noChangeAspect="1" noChangeArrowheads="1"/>
          </p:cNvPicPr>
          <p:nvPr/>
        </p:nvPicPr>
        <p:blipFill>
          <a:blip r:embed="rId4"/>
          <a:srcRect/>
          <a:stretch>
            <a:fillRect/>
          </a:stretch>
        </p:blipFill>
        <p:spPr bwMode="auto">
          <a:xfrm>
            <a:off x="7010400" y="6047321"/>
            <a:ext cx="1771650" cy="548741"/>
          </a:xfrm>
          <a:prstGeom prst="rect">
            <a:avLst/>
          </a:prstGeom>
          <a:noFill/>
          <a:ln w="9525">
            <a:noFill/>
            <a:miter lim="800000"/>
            <a:headEnd/>
            <a:tailEnd/>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8832" y="533400"/>
            <a:ext cx="2791968" cy="1892808"/>
          </a:xfrm>
          <a:prstGeom prst="rect">
            <a:avLst/>
          </a:prstGeom>
        </p:spPr>
      </p:pic>
    </p:spTree>
    <p:extLst>
      <p:ext uri="{BB962C8B-B14F-4D97-AF65-F5344CB8AC3E}">
        <p14:creationId xmlns:p14="http://schemas.microsoft.com/office/powerpoint/2010/main" val="2394139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3000" y="2209800"/>
            <a:ext cx="3676650" cy="461665"/>
          </a:xfrm>
          <a:prstGeom prst="rect">
            <a:avLst/>
          </a:prstGeom>
          <a:noFill/>
        </p:spPr>
        <p:txBody>
          <a:bodyPr wrap="square" rtlCol="0">
            <a:spAutoFit/>
          </a:bodyPr>
          <a:lstStyle/>
          <a:p>
            <a:pPr algn="ctr"/>
            <a:endParaRPr lang="en-US" sz="2400" b="1" dirty="0">
              <a:solidFill>
                <a:srgbClr val="1F497D"/>
              </a:solidFill>
              <a:latin typeface="Calibri"/>
            </a:endParaRPr>
          </a:p>
        </p:txBody>
      </p:sp>
      <p:sp>
        <p:nvSpPr>
          <p:cNvPr id="2" name="Title 1"/>
          <p:cNvSpPr>
            <a:spLocks noGrp="1"/>
          </p:cNvSpPr>
          <p:nvPr>
            <p:ph type="title"/>
          </p:nvPr>
        </p:nvSpPr>
        <p:spPr>
          <a:xfrm>
            <a:off x="381000" y="884238"/>
            <a:ext cx="8229600" cy="792162"/>
          </a:xfrm>
        </p:spPr>
        <p:txBody>
          <a:bodyPr>
            <a:noAutofit/>
          </a:bodyPr>
          <a:lstStyle/>
          <a:p>
            <a:r>
              <a:rPr lang="en-US" sz="2800" i="1" dirty="0">
                <a:solidFill>
                  <a:srgbClr val="376092"/>
                </a:solidFill>
                <a:latin typeface="Arial" pitchFamily="34" charset="0"/>
                <a:cs typeface="Arial" pitchFamily="34" charset="0"/>
              </a:rPr>
              <a:t>D</a:t>
            </a:r>
            <a:r>
              <a:rPr lang="en-US" sz="2800" i="1" dirty="0" smtClean="0">
                <a:solidFill>
                  <a:srgbClr val="376092"/>
                </a:solidFill>
                <a:latin typeface="Arial" pitchFamily="34" charset="0"/>
                <a:cs typeface="Arial" pitchFamily="34" charset="0"/>
              </a:rPr>
              <a:t>igitization of Biodiversity </a:t>
            </a:r>
            <a:r>
              <a:rPr lang="en-US" sz="2800" i="1" dirty="0">
                <a:solidFill>
                  <a:srgbClr val="376092"/>
                </a:solidFill>
                <a:latin typeface="Arial" pitchFamily="34" charset="0"/>
                <a:cs typeface="Arial" pitchFamily="34" charset="0"/>
              </a:rPr>
              <a:t>C</a:t>
            </a:r>
            <a:r>
              <a:rPr lang="en-US" sz="2800" i="1" dirty="0" smtClean="0">
                <a:solidFill>
                  <a:srgbClr val="376092"/>
                </a:solidFill>
                <a:latin typeface="Arial" pitchFamily="34" charset="0"/>
                <a:cs typeface="Arial" pitchFamily="34" charset="0"/>
              </a:rPr>
              <a:t>ollections Data</a:t>
            </a:r>
            <a:r>
              <a:rPr lang="en-US" sz="2800" i="1" dirty="0">
                <a:solidFill>
                  <a:srgbClr val="376092"/>
                </a:solidFill>
                <a:latin typeface="Arial" pitchFamily="34" charset="0"/>
                <a:cs typeface="Arial" pitchFamily="34" charset="0"/>
              </a:rPr>
              <a:t/>
            </a:r>
            <a:br>
              <a:rPr lang="en-US" sz="2800" i="1" dirty="0">
                <a:solidFill>
                  <a:srgbClr val="376092"/>
                </a:solidFill>
                <a:latin typeface="Arial" pitchFamily="34" charset="0"/>
                <a:cs typeface="Arial" pitchFamily="34" charset="0"/>
              </a:rPr>
            </a:br>
            <a:r>
              <a:rPr lang="en-US" sz="2800" i="1" dirty="0" smtClean="0">
                <a:solidFill>
                  <a:srgbClr val="376092"/>
                </a:solidFill>
                <a:latin typeface="Arial" pitchFamily="34" charset="0"/>
                <a:cs typeface="Arial" pitchFamily="34" charset="0"/>
              </a:rPr>
              <a:t>Interactive, Integrative, Innovative </a:t>
            </a:r>
            <a:endParaRPr lang="en-US" sz="2800" i="1" dirty="0">
              <a:solidFill>
                <a:srgbClr val="376092"/>
              </a:solidFill>
              <a:latin typeface="Arial" pitchFamily="34" charset="0"/>
              <a:cs typeface="Arial" pitchFamily="34" charset="0"/>
            </a:endParaRPr>
          </a:p>
        </p:txBody>
      </p:sp>
      <p:sp>
        <p:nvSpPr>
          <p:cNvPr id="3" name="Content Placeholder 2"/>
          <p:cNvSpPr>
            <a:spLocks noGrp="1"/>
          </p:cNvSpPr>
          <p:nvPr>
            <p:ph idx="1"/>
          </p:nvPr>
        </p:nvSpPr>
        <p:spPr>
          <a:xfrm>
            <a:off x="381000" y="1752600"/>
            <a:ext cx="8458200" cy="2438400"/>
          </a:xfrm>
        </p:spPr>
        <p:txBody>
          <a:bodyPr>
            <a:noAutofit/>
          </a:bodyPr>
          <a:lstStyle/>
          <a:p>
            <a:pPr>
              <a:lnSpc>
                <a:spcPct val="90000"/>
              </a:lnSpc>
            </a:pPr>
            <a:r>
              <a:rPr lang="en-US" dirty="0" smtClean="0">
                <a:latin typeface="Palatino Linotype" pitchFamily="18" charset="0"/>
              </a:rPr>
              <a:t>Research</a:t>
            </a:r>
          </a:p>
          <a:p>
            <a:pPr lvl="1">
              <a:lnSpc>
                <a:spcPct val="90000"/>
              </a:lnSpc>
            </a:pPr>
            <a:r>
              <a:rPr lang="en-US" i="1" dirty="0" smtClean="0">
                <a:latin typeface="Palatino Linotype" pitchFamily="18" charset="0"/>
              </a:rPr>
              <a:t>Access to specimen data:  Provide </a:t>
            </a:r>
            <a:r>
              <a:rPr lang="en-US" i="1" dirty="0">
                <a:solidFill>
                  <a:srgbClr val="B97C3F"/>
                </a:solidFill>
                <a:latin typeface="Palatino Linotype" pitchFamily="18" charset="0"/>
              </a:rPr>
              <a:t>portal access </a:t>
            </a:r>
            <a:r>
              <a:rPr lang="en-US" i="1" dirty="0">
                <a:latin typeface="Palatino Linotype" pitchFamily="18" charset="0"/>
              </a:rPr>
              <a:t>to biodiversity data in a cloud-computing </a:t>
            </a:r>
            <a:r>
              <a:rPr lang="en-US" i="1" dirty="0" smtClean="0">
                <a:latin typeface="Palatino Linotype" pitchFamily="18" charset="0"/>
              </a:rPr>
              <a:t>environment</a:t>
            </a:r>
          </a:p>
          <a:p>
            <a:pPr lvl="1">
              <a:lnSpc>
                <a:spcPct val="90000"/>
              </a:lnSpc>
            </a:pPr>
            <a:r>
              <a:rPr lang="en-US" i="1" dirty="0" smtClean="0">
                <a:latin typeface="Palatino Linotype" pitchFamily="18" charset="0"/>
              </a:rPr>
              <a:t>Development of a </a:t>
            </a:r>
            <a:r>
              <a:rPr lang="en-US" i="1" dirty="0" smtClean="0">
                <a:solidFill>
                  <a:srgbClr val="B97C3F"/>
                </a:solidFill>
                <a:latin typeface="Palatino Linotype" pitchFamily="18" charset="0"/>
              </a:rPr>
              <a:t>computational environment </a:t>
            </a:r>
            <a:r>
              <a:rPr lang="en-US" i="1" dirty="0" smtClean="0">
                <a:latin typeface="Palatino Linotype" pitchFamily="18" charset="0"/>
              </a:rPr>
              <a:t>to facilitate specimen-based integrative biodiversity research</a:t>
            </a:r>
            <a:endParaRPr lang="en-US" i="1" dirty="0">
              <a:latin typeface="Palatino Linotype" pitchFamily="18" charset="0"/>
            </a:endParaRPr>
          </a:p>
          <a:p>
            <a:pPr>
              <a:lnSpc>
                <a:spcPct val="90000"/>
              </a:lnSpc>
            </a:pPr>
            <a:r>
              <a:rPr lang="en-US" dirty="0" err="1" smtClean="0">
                <a:solidFill>
                  <a:schemeClr val="bg1">
                    <a:lumMod val="65000"/>
                  </a:schemeClr>
                </a:solidFill>
                <a:latin typeface="Palatino Linotype" pitchFamily="18" charset="0"/>
              </a:rPr>
              <a:t>Cyberinfrastructure</a:t>
            </a:r>
            <a:endParaRPr lang="en-US" dirty="0" smtClean="0">
              <a:solidFill>
                <a:schemeClr val="bg1">
                  <a:lumMod val="65000"/>
                </a:schemeClr>
              </a:solidFill>
              <a:latin typeface="Palatino Linotype" pitchFamily="18" charset="0"/>
            </a:endParaRPr>
          </a:p>
          <a:p>
            <a:pPr>
              <a:lnSpc>
                <a:spcPct val="90000"/>
              </a:lnSpc>
            </a:pPr>
            <a:r>
              <a:rPr lang="en-US" dirty="0" smtClean="0">
                <a:solidFill>
                  <a:schemeClr val="bg1">
                    <a:lumMod val="65000"/>
                  </a:schemeClr>
                </a:solidFill>
                <a:latin typeface="Palatino Linotype" pitchFamily="18" charset="0"/>
              </a:rPr>
              <a:t>Digitization</a:t>
            </a:r>
          </a:p>
          <a:p>
            <a:pPr>
              <a:lnSpc>
                <a:spcPct val="90000"/>
              </a:lnSpc>
            </a:pPr>
            <a:r>
              <a:rPr lang="en-US" dirty="0" smtClean="0">
                <a:solidFill>
                  <a:schemeClr val="bg1">
                    <a:lumMod val="65000"/>
                  </a:schemeClr>
                </a:solidFill>
                <a:latin typeface="Palatino Linotype" pitchFamily="18" charset="0"/>
              </a:rPr>
              <a:t>Education and Outreach</a:t>
            </a:r>
          </a:p>
        </p:txBody>
      </p:sp>
      <p:sp>
        <p:nvSpPr>
          <p:cNvPr id="4" name="TextBox 3"/>
          <p:cNvSpPr txBox="1"/>
          <p:nvPr/>
        </p:nvSpPr>
        <p:spPr>
          <a:xfrm>
            <a:off x="2286000" y="152400"/>
            <a:ext cx="4673074" cy="584775"/>
          </a:xfrm>
          <a:prstGeom prst="rect">
            <a:avLst/>
          </a:prstGeom>
          <a:noFill/>
        </p:spPr>
        <p:txBody>
          <a:bodyPr wrap="none" rtlCol="0">
            <a:spAutoFit/>
          </a:bodyPr>
          <a:lstStyle/>
          <a:p>
            <a:r>
              <a:rPr lang="en-US" sz="3200" dirty="0" smtClean="0">
                <a:solidFill>
                  <a:schemeClr val="tx1">
                    <a:lumMod val="65000"/>
                    <a:lumOff val="35000"/>
                  </a:schemeClr>
                </a:solidFill>
                <a:latin typeface="Arial" pitchFamily="34" charset="0"/>
                <a:cs typeface="Arial" pitchFamily="34" charset="0"/>
              </a:rPr>
              <a:t>Part 1. </a:t>
            </a:r>
            <a:r>
              <a:rPr lang="en-US" sz="3200" dirty="0" err="1" smtClean="0">
                <a:solidFill>
                  <a:schemeClr val="tx1">
                    <a:lumMod val="65000"/>
                    <a:lumOff val="35000"/>
                  </a:schemeClr>
                </a:solidFill>
                <a:latin typeface="Arial" pitchFamily="34" charset="0"/>
                <a:cs typeface="Arial" pitchFamily="34" charset="0"/>
              </a:rPr>
              <a:t>iDigBio</a:t>
            </a:r>
            <a:r>
              <a:rPr lang="en-US" sz="3200" dirty="0" smtClean="0">
                <a:solidFill>
                  <a:schemeClr val="tx1">
                    <a:lumMod val="65000"/>
                    <a:lumOff val="35000"/>
                  </a:schemeClr>
                </a:solidFill>
                <a:latin typeface="Arial" pitchFamily="34" charset="0"/>
                <a:cs typeface="Arial" pitchFamily="34" charset="0"/>
              </a:rPr>
              <a:t> Research</a:t>
            </a:r>
          </a:p>
        </p:txBody>
      </p:sp>
      <p:pic>
        <p:nvPicPr>
          <p:cNvPr id="9" name="Picture 2"/>
          <p:cNvPicPr>
            <a:picLocks noChangeAspect="1" noChangeArrowheads="1"/>
          </p:cNvPicPr>
          <p:nvPr/>
        </p:nvPicPr>
        <p:blipFill>
          <a:blip r:embed="rId3"/>
          <a:srcRect/>
          <a:stretch>
            <a:fillRect/>
          </a:stretch>
        </p:blipFill>
        <p:spPr bwMode="auto">
          <a:xfrm>
            <a:off x="7010400" y="6047321"/>
            <a:ext cx="1771650" cy="548741"/>
          </a:xfrm>
          <a:prstGeom prst="rect">
            <a:avLst/>
          </a:prstGeom>
          <a:noFill/>
          <a:ln w="9525">
            <a:noFill/>
            <a:miter lim="800000"/>
            <a:headEnd/>
            <a:tailEnd/>
          </a:ln>
        </p:spPr>
      </p:pic>
    </p:spTree>
    <p:extLst>
      <p:ext uri="{BB962C8B-B14F-4D97-AF65-F5344CB8AC3E}">
        <p14:creationId xmlns:p14="http://schemas.microsoft.com/office/powerpoint/2010/main" val="6649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8534400" cy="1143000"/>
          </a:xfrm>
        </p:spPr>
        <p:txBody>
          <a:bodyPr>
            <a:normAutofit fontScale="90000"/>
          </a:bodyPr>
          <a:lstStyle/>
          <a:p>
            <a:pPr eaLnBrk="1" hangingPunct="1">
              <a:defRPr/>
            </a:pPr>
            <a:r>
              <a:rPr lang="en-US" sz="2500" dirty="0" smtClean="0">
                <a:solidFill>
                  <a:schemeClr val="tx1">
                    <a:lumMod val="50000"/>
                    <a:lumOff val="50000"/>
                  </a:schemeClr>
                </a:solidFill>
                <a:latin typeface="Arial" charset="0"/>
              </a:rPr>
              <a:t>Future: We (TCNs and </a:t>
            </a:r>
            <a:r>
              <a:rPr lang="en-US" sz="2500" i="1" dirty="0" smtClean="0">
                <a:solidFill>
                  <a:schemeClr val="tx1">
                    <a:lumMod val="50000"/>
                    <a:lumOff val="50000"/>
                  </a:schemeClr>
                </a:solidFill>
                <a:latin typeface="Arial" charset="0"/>
              </a:rPr>
              <a:t>iDigBio</a:t>
            </a:r>
            <a:r>
              <a:rPr lang="en-US" sz="2500" dirty="0" smtClean="0">
                <a:solidFill>
                  <a:schemeClr val="tx1">
                    <a:lumMod val="50000"/>
                    <a:lumOff val="50000"/>
                  </a:schemeClr>
                </a:solidFill>
                <a:latin typeface="Arial" charset="0"/>
              </a:rPr>
              <a:t>) need to </a:t>
            </a:r>
            <a:r>
              <a:rPr lang="en-US" sz="2500" dirty="0" smtClean="0">
                <a:solidFill>
                  <a:schemeClr val="tx1">
                    <a:lumMod val="50000"/>
                    <a:lumOff val="50000"/>
                  </a:schemeClr>
                </a:solidFill>
                <a:latin typeface="Arial" charset="0"/>
              </a:rPr>
              <a:t>continue to identify </a:t>
            </a:r>
            <a:r>
              <a:rPr lang="en-US" sz="2500" dirty="0" smtClean="0">
                <a:solidFill>
                  <a:schemeClr val="tx1">
                    <a:lumMod val="50000"/>
                    <a:lumOff val="50000"/>
                  </a:schemeClr>
                </a:solidFill>
                <a:latin typeface="Arial" charset="0"/>
              </a:rPr>
              <a:t>target additional audiences, </a:t>
            </a:r>
            <a:r>
              <a:rPr lang="en-US" sz="2500" dirty="0" smtClean="0">
                <a:solidFill>
                  <a:schemeClr val="tx1">
                    <a:lumMod val="50000"/>
                    <a:lumOff val="50000"/>
                  </a:schemeClr>
                </a:solidFill>
                <a:latin typeface="Arial" charset="0"/>
              </a:rPr>
              <a:t>interest, </a:t>
            </a:r>
            <a:r>
              <a:rPr lang="en-US" sz="2500" dirty="0" smtClean="0">
                <a:solidFill>
                  <a:schemeClr val="tx1">
                    <a:lumMod val="50000"/>
                    <a:lumOff val="50000"/>
                  </a:schemeClr>
                </a:solidFill>
                <a:latin typeface="Arial" charset="0"/>
              </a:rPr>
              <a:t>and user groups for E&amp;O</a:t>
            </a:r>
          </a:p>
        </p:txBody>
      </p:sp>
      <p:sp>
        <p:nvSpPr>
          <p:cNvPr id="16386" name="Content Placeholder 2"/>
          <p:cNvSpPr>
            <a:spLocks noGrp="1"/>
          </p:cNvSpPr>
          <p:nvPr>
            <p:ph idx="1"/>
          </p:nvPr>
        </p:nvSpPr>
        <p:spPr>
          <a:xfrm>
            <a:off x="457200" y="1447800"/>
            <a:ext cx="8229600" cy="4678363"/>
          </a:xfrm>
        </p:spPr>
        <p:txBody>
          <a:bodyPr/>
          <a:lstStyle/>
          <a:p>
            <a:pPr eaLnBrk="1" hangingPunct="1">
              <a:spcAft>
                <a:spcPct val="30000"/>
              </a:spcAft>
              <a:buFontTx/>
              <a:buChar char="•"/>
            </a:pPr>
            <a:r>
              <a:rPr lang="en-US" sz="2600" dirty="0" smtClean="0">
                <a:solidFill>
                  <a:srgbClr val="376092"/>
                </a:solidFill>
                <a:latin typeface="Palatino Linotype" pitchFamily="18" charset="0"/>
              </a:rPr>
              <a:t>Collection researchers and other professionals</a:t>
            </a:r>
          </a:p>
          <a:p>
            <a:pPr eaLnBrk="1" hangingPunct="1">
              <a:spcAft>
                <a:spcPct val="30000"/>
              </a:spcAft>
              <a:buFontTx/>
              <a:buChar char="•"/>
            </a:pPr>
            <a:r>
              <a:rPr lang="en-US" sz="2600" dirty="0">
                <a:solidFill>
                  <a:srgbClr val="376092"/>
                </a:solidFill>
                <a:latin typeface="Palatino Linotype" pitchFamily="18" charset="0"/>
              </a:rPr>
              <a:t>O</a:t>
            </a:r>
            <a:r>
              <a:rPr lang="en-US" sz="2600" dirty="0" smtClean="0">
                <a:solidFill>
                  <a:srgbClr val="376092"/>
                </a:solidFill>
                <a:latin typeface="Palatino Linotype" pitchFamily="18" charset="0"/>
              </a:rPr>
              <a:t>ther non-federal collections networks</a:t>
            </a:r>
          </a:p>
          <a:p>
            <a:pPr eaLnBrk="1" hangingPunct="1">
              <a:spcAft>
                <a:spcPct val="30000"/>
              </a:spcAft>
              <a:buFontTx/>
              <a:buChar char="•"/>
            </a:pPr>
            <a:r>
              <a:rPr lang="en-US" sz="2600" dirty="0" smtClean="0">
                <a:solidFill>
                  <a:srgbClr val="376092"/>
                </a:solidFill>
                <a:latin typeface="Palatino Linotype" pitchFamily="18" charset="0"/>
              </a:rPr>
              <a:t>University students and others in community</a:t>
            </a:r>
          </a:p>
          <a:p>
            <a:pPr eaLnBrk="1" hangingPunct="1">
              <a:spcAft>
                <a:spcPct val="30000"/>
              </a:spcAft>
              <a:buFontTx/>
              <a:buChar char="•"/>
            </a:pPr>
            <a:r>
              <a:rPr lang="en-US" sz="2600" dirty="0" smtClean="0">
                <a:solidFill>
                  <a:srgbClr val="376092"/>
                </a:solidFill>
                <a:latin typeface="Palatino Linotype" pitchFamily="18" charset="0"/>
              </a:rPr>
              <a:t>Government agencies, Policy makers</a:t>
            </a:r>
          </a:p>
          <a:p>
            <a:pPr eaLnBrk="1" hangingPunct="1">
              <a:spcAft>
                <a:spcPct val="30000"/>
              </a:spcAft>
              <a:buFontTx/>
              <a:buChar char="•"/>
            </a:pPr>
            <a:r>
              <a:rPr lang="en-US" sz="2600" dirty="0" smtClean="0">
                <a:solidFill>
                  <a:srgbClr val="376092"/>
                </a:solidFill>
                <a:latin typeface="Palatino Linotype" pitchFamily="18" charset="0"/>
              </a:rPr>
              <a:t>Industry and business innovation</a:t>
            </a:r>
          </a:p>
          <a:p>
            <a:pPr eaLnBrk="1" hangingPunct="1">
              <a:spcAft>
                <a:spcPct val="30000"/>
              </a:spcAft>
              <a:buFontTx/>
              <a:buChar char="•"/>
            </a:pPr>
            <a:r>
              <a:rPr lang="en-US" sz="2600" dirty="0" smtClean="0">
                <a:solidFill>
                  <a:srgbClr val="376092"/>
                </a:solidFill>
                <a:latin typeface="Palatino Linotype" pitchFamily="18" charset="0"/>
              </a:rPr>
              <a:t>Downstream users and other stakeholders: K12, 4H, interest groups and clubs, etc.</a:t>
            </a:r>
          </a:p>
          <a:p>
            <a:pPr marL="990600" lvl="1" indent="-533400" eaLnBrk="1" hangingPunct="1"/>
            <a:endParaRPr lang="en-US" sz="2600" dirty="0" smtClean="0">
              <a:latin typeface="Arial" charset="0"/>
            </a:endParaRPr>
          </a:p>
          <a:p>
            <a:pPr marL="990600" lvl="1" indent="-533400" eaLnBrk="1" hangingPunct="1"/>
            <a:endParaRPr lang="en-US" dirty="0" smtClean="0"/>
          </a:p>
        </p:txBody>
      </p:sp>
      <p:pic>
        <p:nvPicPr>
          <p:cNvPr id="5" name="Picture 2"/>
          <p:cNvPicPr>
            <a:picLocks noChangeAspect="1" noChangeArrowheads="1"/>
          </p:cNvPicPr>
          <p:nvPr/>
        </p:nvPicPr>
        <p:blipFill>
          <a:blip r:embed="rId2"/>
          <a:srcRect/>
          <a:stretch>
            <a:fillRect/>
          </a:stretch>
        </p:blipFill>
        <p:spPr bwMode="auto">
          <a:xfrm>
            <a:off x="7010400" y="6047321"/>
            <a:ext cx="1771650" cy="5487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smtClean="0">
                <a:solidFill>
                  <a:schemeClr val="tx1">
                    <a:lumMod val="65000"/>
                    <a:lumOff val="35000"/>
                  </a:schemeClr>
                </a:solidFill>
                <a:latin typeface="Arial" pitchFamily="34" charset="0"/>
                <a:cs typeface="Arial" pitchFamily="34" charset="0"/>
              </a:rPr>
              <a:t>Overall ADBC Goals 2020 related to E&amp;O</a:t>
            </a:r>
            <a:endParaRPr lang="en-US" sz="320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r>
              <a:rPr lang="en-US" dirty="0">
                <a:solidFill>
                  <a:schemeClr val="accent1">
                    <a:lumMod val="75000"/>
                  </a:schemeClr>
                </a:solidFill>
                <a:latin typeface="Palatino Linotype" pitchFamily="18" charset="0"/>
              </a:rPr>
              <a:t>R</a:t>
            </a:r>
            <a:r>
              <a:rPr lang="en-US" dirty="0" smtClean="0">
                <a:solidFill>
                  <a:schemeClr val="accent1">
                    <a:lumMod val="75000"/>
                  </a:schemeClr>
                </a:solidFill>
                <a:latin typeface="Palatino Linotype" pitchFamily="18" charset="0"/>
              </a:rPr>
              <a:t>emove natural history specimens from the realm of Dark Data--</a:t>
            </a:r>
          </a:p>
          <a:p>
            <a:pPr lvl="1"/>
            <a:r>
              <a:rPr lang="en-US" dirty="0">
                <a:solidFill>
                  <a:schemeClr val="accent1">
                    <a:lumMod val="75000"/>
                  </a:schemeClr>
                </a:solidFill>
                <a:latin typeface="Palatino Linotype" pitchFamily="18" charset="0"/>
              </a:rPr>
              <a:t>t</a:t>
            </a:r>
            <a:r>
              <a:rPr lang="en-US" dirty="0" smtClean="0">
                <a:solidFill>
                  <a:schemeClr val="accent1">
                    <a:lumMod val="75000"/>
                  </a:schemeClr>
                </a:solidFill>
                <a:latin typeface="Palatino Linotype" pitchFamily="18" charset="0"/>
              </a:rPr>
              <a:t>o greatly increase access for downstream users</a:t>
            </a:r>
          </a:p>
          <a:p>
            <a:pPr lvl="1"/>
            <a:r>
              <a:rPr lang="en-US" dirty="0" smtClean="0">
                <a:solidFill>
                  <a:schemeClr val="accent1">
                    <a:lumMod val="75000"/>
                  </a:schemeClr>
                </a:solidFill>
                <a:latin typeface="Palatino Linotype" pitchFamily="18" charset="0"/>
              </a:rPr>
              <a:t>Resulting in an increased overall benefit and value to society</a:t>
            </a:r>
          </a:p>
          <a:p>
            <a:endParaRPr lang="en-US" dirty="0">
              <a:solidFill>
                <a:schemeClr val="accent1">
                  <a:lumMod val="75000"/>
                </a:schemeClr>
              </a:solidFill>
              <a:latin typeface="Palatino Linotype" pitchFamily="18" charset="0"/>
            </a:endParaRPr>
          </a:p>
          <a:p>
            <a:pPr marL="0" indent="0">
              <a:buNone/>
            </a:pPr>
            <a:r>
              <a:rPr lang="en-US" dirty="0" smtClean="0">
                <a:solidFill>
                  <a:schemeClr val="accent1">
                    <a:lumMod val="75000"/>
                  </a:schemeClr>
                </a:solidFill>
                <a:latin typeface="Palatino Linotype" pitchFamily="18" charset="0"/>
              </a:rPr>
              <a:t>From a funded TCN proposal---</a:t>
            </a:r>
          </a:p>
          <a:p>
            <a:pPr marL="0" indent="0">
              <a:buNone/>
            </a:pPr>
            <a:r>
              <a:rPr lang="en-US" sz="3000" dirty="0" smtClean="0">
                <a:solidFill>
                  <a:schemeClr val="accent1">
                    <a:lumMod val="75000"/>
                  </a:schemeClr>
                </a:solidFill>
                <a:latin typeface="Palatino Linotype" pitchFamily="18" charset="0"/>
              </a:rPr>
              <a:t>“</a:t>
            </a:r>
            <a:r>
              <a:rPr lang="en-US" sz="3000" i="1" dirty="0" smtClean="0">
                <a:solidFill>
                  <a:schemeClr val="accent1">
                    <a:lumMod val="75000"/>
                  </a:schemeClr>
                </a:solidFill>
                <a:latin typeface="Palatino Linotype" pitchFamily="18" charset="0"/>
              </a:rPr>
              <a:t>greater </a:t>
            </a:r>
            <a:r>
              <a:rPr lang="en-US" sz="3000" i="1" dirty="0">
                <a:solidFill>
                  <a:schemeClr val="accent1">
                    <a:lumMod val="75000"/>
                  </a:schemeClr>
                </a:solidFill>
                <a:latin typeface="Palatino Linotype" pitchFamily="18" charset="0"/>
              </a:rPr>
              <a:t>use and appreciation of scientific collections by non-scientists through unprecedented access to specimen images and label </a:t>
            </a:r>
            <a:r>
              <a:rPr lang="en-US" sz="3000" i="1" dirty="0" smtClean="0">
                <a:solidFill>
                  <a:schemeClr val="accent1">
                    <a:lumMod val="75000"/>
                  </a:schemeClr>
                </a:solidFill>
                <a:latin typeface="Palatino Linotype" pitchFamily="18" charset="0"/>
              </a:rPr>
              <a:t>data</a:t>
            </a:r>
            <a:r>
              <a:rPr lang="en-US" sz="3000" dirty="0" smtClean="0">
                <a:solidFill>
                  <a:schemeClr val="accent1">
                    <a:lumMod val="75000"/>
                  </a:schemeClr>
                </a:solidFill>
                <a:latin typeface="Palatino Linotype" pitchFamily="18" charset="0"/>
              </a:rPr>
              <a:t>”</a:t>
            </a:r>
            <a:endParaRPr lang="en-US" sz="3000" dirty="0">
              <a:solidFill>
                <a:schemeClr val="accent1">
                  <a:lumMod val="75000"/>
                </a:schemeClr>
              </a:solidFill>
              <a:latin typeface="Palatino Linotype" pitchFamily="18" charset="0"/>
            </a:endParaRPr>
          </a:p>
          <a:p>
            <a:endParaRPr lang="en-US" dirty="0"/>
          </a:p>
        </p:txBody>
      </p:sp>
      <p:pic>
        <p:nvPicPr>
          <p:cNvPr id="4" name="Picture 2"/>
          <p:cNvPicPr>
            <a:picLocks noChangeAspect="1" noChangeArrowheads="1"/>
          </p:cNvPicPr>
          <p:nvPr/>
        </p:nvPicPr>
        <p:blipFill>
          <a:blip r:embed="rId2"/>
          <a:srcRect/>
          <a:stretch>
            <a:fillRect/>
          </a:stretch>
        </p:blipFill>
        <p:spPr bwMode="auto">
          <a:xfrm>
            <a:off x="7010400" y="6047321"/>
            <a:ext cx="1771650" cy="548741"/>
          </a:xfrm>
          <a:prstGeom prst="rect">
            <a:avLst/>
          </a:prstGeom>
          <a:noFill/>
          <a:ln w="9525">
            <a:noFill/>
            <a:miter lim="800000"/>
            <a:headEnd/>
            <a:tailEnd/>
          </a:ln>
        </p:spPr>
      </p:pic>
    </p:spTree>
    <p:extLst>
      <p:ext uri="{BB962C8B-B14F-4D97-AF65-F5344CB8AC3E}">
        <p14:creationId xmlns:p14="http://schemas.microsoft.com/office/powerpoint/2010/main" val="17201270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solidFill>
                  <a:schemeClr val="tx1">
                    <a:lumMod val="50000"/>
                    <a:lumOff val="50000"/>
                  </a:schemeClr>
                </a:solidFill>
                <a:latin typeface="Arial" pitchFamily="34" charset="0"/>
                <a:cs typeface="Arial" pitchFamily="34" charset="0"/>
              </a:rPr>
              <a:t>Evaluation</a:t>
            </a:r>
            <a:endParaRPr lang="en-US" sz="3600" dirty="0">
              <a:solidFill>
                <a:schemeClr val="tx1">
                  <a:lumMod val="50000"/>
                  <a:lumOff val="50000"/>
                </a:schemeClr>
              </a:solidFill>
              <a:latin typeface="Arial" pitchFamily="34" charset="0"/>
              <a:cs typeface="Arial" pitchFamily="34" charset="0"/>
            </a:endParaRPr>
          </a:p>
        </p:txBody>
      </p:sp>
      <p:sp>
        <p:nvSpPr>
          <p:cNvPr id="20482" name="Content Placeholder 2"/>
          <p:cNvSpPr>
            <a:spLocks noGrp="1"/>
          </p:cNvSpPr>
          <p:nvPr>
            <p:ph idx="1"/>
          </p:nvPr>
        </p:nvSpPr>
        <p:spPr>
          <a:xfrm>
            <a:off x="457200" y="1295400"/>
            <a:ext cx="8229600" cy="4525963"/>
          </a:xfrm>
        </p:spPr>
        <p:txBody>
          <a:bodyPr>
            <a:normAutofit fontScale="92500" lnSpcReduction="10000"/>
          </a:bodyPr>
          <a:lstStyle/>
          <a:p>
            <a:r>
              <a:rPr lang="en-US" sz="2800" dirty="0" smtClean="0">
                <a:solidFill>
                  <a:srgbClr val="376092"/>
                </a:solidFill>
                <a:latin typeface="Palatino Linotype" pitchFamily="18" charset="0"/>
                <a:cs typeface="Arial" charset="0"/>
              </a:rPr>
              <a:t>Professional evaluator, Dr. Shari Ellis, </a:t>
            </a:r>
            <a:r>
              <a:rPr lang="en-US" sz="2600" dirty="0" smtClean="0">
                <a:solidFill>
                  <a:srgbClr val="376092"/>
                </a:solidFill>
                <a:latin typeface="Palatino Linotype" pitchFamily="18" charset="0"/>
                <a:cs typeface="Arial" charset="0"/>
              </a:rPr>
              <a:t>FLMNH’s Center for Informal Science Education</a:t>
            </a:r>
          </a:p>
          <a:p>
            <a:pPr lvl="1"/>
            <a:r>
              <a:rPr lang="en-US" dirty="0" smtClean="0">
                <a:solidFill>
                  <a:srgbClr val="376092"/>
                </a:solidFill>
                <a:latin typeface="Palatino Linotype" pitchFamily="18" charset="0"/>
                <a:cs typeface="Arial" charset="0"/>
              </a:rPr>
              <a:t>Develops surveys, interviews, and evaluates workshops and other iDigBio activities</a:t>
            </a:r>
          </a:p>
          <a:p>
            <a:pPr lvl="1"/>
            <a:r>
              <a:rPr lang="en-US" dirty="0" smtClean="0">
                <a:solidFill>
                  <a:srgbClr val="376092"/>
                </a:solidFill>
                <a:latin typeface="Palatino Linotype" pitchFamily="18" charset="0"/>
                <a:cs typeface="Arial" charset="0"/>
              </a:rPr>
              <a:t>Collects and provides data for annual reports, as needed</a:t>
            </a:r>
          </a:p>
          <a:p>
            <a:r>
              <a:rPr lang="en-US" sz="2800" dirty="0" smtClean="0">
                <a:solidFill>
                  <a:srgbClr val="376092"/>
                </a:solidFill>
                <a:latin typeface="Palatino Linotype" pitchFamily="18" charset="0"/>
                <a:cs typeface="Arial" charset="0"/>
              </a:rPr>
              <a:t>Overall project evaluation</a:t>
            </a:r>
          </a:p>
          <a:p>
            <a:pPr lvl="1"/>
            <a:r>
              <a:rPr lang="en-US" dirty="0" smtClean="0">
                <a:solidFill>
                  <a:srgbClr val="376092"/>
                </a:solidFill>
                <a:latin typeface="Palatino Linotype" pitchFamily="18" charset="0"/>
                <a:cs typeface="Arial" charset="0"/>
              </a:rPr>
              <a:t>Process during early stages</a:t>
            </a:r>
          </a:p>
          <a:p>
            <a:pPr lvl="1"/>
            <a:r>
              <a:rPr lang="en-US" dirty="0" smtClean="0">
                <a:solidFill>
                  <a:srgbClr val="376092"/>
                </a:solidFill>
                <a:latin typeface="Palatino Linotype" pitchFamily="18" charset="0"/>
                <a:cs typeface="Arial" charset="0"/>
              </a:rPr>
              <a:t>Impacts and outcomes during later stages</a:t>
            </a:r>
          </a:p>
          <a:p>
            <a:r>
              <a:rPr lang="en-US" sz="2800" dirty="0" smtClean="0">
                <a:solidFill>
                  <a:srgbClr val="376092"/>
                </a:solidFill>
                <a:latin typeface="Palatino Linotype" pitchFamily="18" charset="0"/>
                <a:cs typeface="Arial" charset="0"/>
              </a:rPr>
              <a:t>Will track </a:t>
            </a:r>
            <a:r>
              <a:rPr lang="en-US" sz="2800" dirty="0" smtClean="0">
                <a:solidFill>
                  <a:srgbClr val="376092"/>
                </a:solidFill>
                <a:latin typeface="Palatino Linotype" pitchFamily="18" charset="0"/>
                <a:cs typeface="Arial" charset="0"/>
              </a:rPr>
              <a:t>goals, milestones, </a:t>
            </a:r>
            <a:r>
              <a:rPr lang="en-US" sz="2800" dirty="0" smtClean="0">
                <a:solidFill>
                  <a:srgbClr val="376092"/>
                </a:solidFill>
                <a:latin typeface="Palatino Linotype" pitchFamily="18" charset="0"/>
                <a:cs typeface="Arial" charset="0"/>
              </a:rPr>
              <a:t>deliverables, </a:t>
            </a:r>
            <a:r>
              <a:rPr lang="en-US" sz="2800" dirty="0" smtClean="0">
                <a:solidFill>
                  <a:srgbClr val="376092"/>
                </a:solidFill>
                <a:latin typeface="Palatino Linotype" pitchFamily="18" charset="0"/>
                <a:cs typeface="Arial" charset="0"/>
              </a:rPr>
              <a:t>outcomes, etc.</a:t>
            </a:r>
            <a:endParaRPr lang="en-US" sz="2800" dirty="0" smtClean="0">
              <a:solidFill>
                <a:srgbClr val="376092"/>
              </a:solidFill>
              <a:latin typeface="Palatino Linotype" pitchFamily="18" charset="0"/>
              <a:cs typeface="Arial" charset="0"/>
            </a:endParaRPr>
          </a:p>
        </p:txBody>
      </p:sp>
      <p:pic>
        <p:nvPicPr>
          <p:cNvPr id="5" name="Picture 2"/>
          <p:cNvPicPr>
            <a:picLocks noChangeAspect="1" noChangeArrowheads="1"/>
          </p:cNvPicPr>
          <p:nvPr/>
        </p:nvPicPr>
        <p:blipFill>
          <a:blip r:embed="rId2"/>
          <a:srcRect/>
          <a:stretch>
            <a:fillRect/>
          </a:stretch>
        </p:blipFill>
        <p:spPr bwMode="auto">
          <a:xfrm>
            <a:off x="7010400" y="6047321"/>
            <a:ext cx="1771650" cy="548741"/>
          </a:xfrm>
          <a:prstGeom prst="rect">
            <a:avLst/>
          </a:prstGeom>
          <a:noFill/>
          <a:ln w="9525">
            <a:noFill/>
            <a:miter lim="800000"/>
            <a:headEnd/>
            <a:tailEnd/>
          </a:ln>
        </p:spPr>
      </p:pic>
      <p:pic>
        <p:nvPicPr>
          <p:cNvPr id="1026" name="Picture 2" descr="https://encrypted-tbn0.gstatic.com/images?q=tbn:ANd9GcRFWIuPpioKdQkL5VfxNeKfW7Xz1D6ygG9V0nvsNrxuOLrSF7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762000"/>
            <a:ext cx="990599"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7-06 at 2.04.14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96393"/>
            <a:ext cx="9144000" cy="3988584"/>
          </a:xfrm>
          <a:prstGeom prst="rect">
            <a:avLst/>
          </a:prstGeom>
        </p:spPr>
      </p:pic>
      <p:sp>
        <p:nvSpPr>
          <p:cNvPr id="3" name="TextBox 2"/>
          <p:cNvSpPr txBox="1"/>
          <p:nvPr/>
        </p:nvSpPr>
        <p:spPr>
          <a:xfrm>
            <a:off x="2362200" y="304800"/>
            <a:ext cx="4083169" cy="646331"/>
          </a:xfrm>
          <a:prstGeom prst="rect">
            <a:avLst/>
          </a:prstGeom>
          <a:noFill/>
        </p:spPr>
        <p:txBody>
          <a:bodyPr wrap="none" rtlCol="0">
            <a:spAutoFit/>
          </a:bodyPr>
          <a:lstStyle/>
          <a:p>
            <a:pPr defTabSz="457200"/>
            <a:r>
              <a:rPr lang="en-US" sz="3600" dirty="0" err="1" smtClean="0">
                <a:solidFill>
                  <a:schemeClr val="tx1">
                    <a:lumMod val="65000"/>
                    <a:lumOff val="35000"/>
                  </a:schemeClr>
                </a:solidFill>
                <a:latin typeface="Arial" pitchFamily="34" charset="0"/>
                <a:cs typeface="Arial" pitchFamily="34" charset="0"/>
              </a:rPr>
              <a:t>iDigBio</a:t>
            </a:r>
            <a:r>
              <a:rPr lang="en-US" sz="3600" dirty="0" smtClean="0">
                <a:solidFill>
                  <a:schemeClr val="tx1">
                    <a:lumMod val="65000"/>
                    <a:lumOff val="35000"/>
                  </a:schemeClr>
                </a:solidFill>
                <a:latin typeface="Arial" pitchFamily="34" charset="0"/>
                <a:cs typeface="Arial" pitchFamily="34" charset="0"/>
              </a:rPr>
              <a:t> Data Portal</a:t>
            </a:r>
            <a:endParaRPr lang="en-US" sz="3600" dirty="0">
              <a:solidFill>
                <a:schemeClr val="tx1">
                  <a:lumMod val="65000"/>
                  <a:lumOff val="35000"/>
                </a:schemeClr>
              </a:solidFill>
              <a:latin typeface="Arial" pitchFamily="34" charset="0"/>
              <a:cs typeface="Arial" pitchFamily="34" charset="0"/>
            </a:endParaRPr>
          </a:p>
        </p:txBody>
      </p:sp>
      <p:pic>
        <p:nvPicPr>
          <p:cNvPr id="4" name="Picture 3" descr="Screen shot 2012-07-11 at 12.58.04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95800" y="2286000"/>
            <a:ext cx="4191000" cy="4202117"/>
          </a:xfrm>
          <a:prstGeom prst="rect">
            <a:avLst/>
          </a:prstGeom>
          <a:ln w="57150" cmpd="sng">
            <a:solidFill>
              <a:srgbClr val="008000"/>
            </a:solidFill>
          </a:ln>
        </p:spPr>
      </p:pic>
    </p:spTree>
    <p:extLst>
      <p:ext uri="{BB962C8B-B14F-4D97-AF65-F5344CB8AC3E}">
        <p14:creationId xmlns:p14="http://schemas.microsoft.com/office/powerpoint/2010/main" val="1269293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914400"/>
          </a:xfrm>
        </p:spPr>
        <p:txBody>
          <a:bodyPr>
            <a:normAutofit/>
          </a:bodyPr>
          <a:lstStyle/>
          <a:p>
            <a:pPr algn="ctr"/>
            <a:r>
              <a:rPr lang="en-US" sz="3200" dirty="0" smtClean="0">
                <a:solidFill>
                  <a:schemeClr val="tx1">
                    <a:lumMod val="65000"/>
                    <a:lumOff val="35000"/>
                  </a:schemeClr>
                </a:solidFill>
                <a:latin typeface="Arial" pitchFamily="34" charset="0"/>
                <a:cs typeface="Arial" pitchFamily="34" charset="0"/>
              </a:rPr>
              <a:t>Linking Collections to…</a:t>
            </a:r>
            <a:endParaRPr lang="en-US" sz="320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1"/>
          </p:nvPr>
        </p:nvSpPr>
        <p:spPr>
          <a:xfrm>
            <a:off x="152400" y="1219200"/>
            <a:ext cx="8229600" cy="5440362"/>
          </a:xfrm>
        </p:spPr>
        <p:txBody>
          <a:bodyPr>
            <a:normAutofit/>
          </a:bodyPr>
          <a:lstStyle/>
          <a:p>
            <a:pPr>
              <a:buClr>
                <a:srgbClr val="B97C3F"/>
              </a:buClr>
            </a:pPr>
            <a:r>
              <a:rPr lang="en-US" sz="2800" dirty="0" smtClean="0">
                <a:latin typeface="Palatino Linotype" pitchFamily="18" charset="0"/>
                <a:cs typeface="Arial"/>
              </a:rPr>
              <a:t>Ecology</a:t>
            </a:r>
          </a:p>
          <a:p>
            <a:pPr>
              <a:buClr>
                <a:srgbClr val="B97C3F"/>
              </a:buClr>
            </a:pPr>
            <a:r>
              <a:rPr lang="en-US" sz="2800" dirty="0" smtClean="0">
                <a:latin typeface="Palatino Linotype" pitchFamily="18" charset="0"/>
                <a:cs typeface="Arial"/>
              </a:rPr>
              <a:t>Paleontology</a:t>
            </a:r>
          </a:p>
          <a:p>
            <a:pPr>
              <a:buClr>
                <a:srgbClr val="B97C3F"/>
              </a:buClr>
            </a:pPr>
            <a:r>
              <a:rPr lang="en-US" sz="2800" dirty="0" smtClean="0">
                <a:latin typeface="Palatino Linotype" pitchFamily="18" charset="0"/>
                <a:cs typeface="Arial"/>
              </a:rPr>
              <a:t>Genomics</a:t>
            </a:r>
          </a:p>
          <a:p>
            <a:pPr>
              <a:buClr>
                <a:srgbClr val="B97C3F"/>
              </a:buClr>
            </a:pPr>
            <a:r>
              <a:rPr lang="en-US" sz="2800" dirty="0" smtClean="0">
                <a:latin typeface="Palatino Linotype" pitchFamily="18" charset="0"/>
                <a:cs typeface="Arial"/>
              </a:rPr>
              <a:t>Living Collections</a:t>
            </a:r>
          </a:p>
          <a:p>
            <a:pPr>
              <a:buClr>
                <a:srgbClr val="B97C3F"/>
              </a:buClr>
            </a:pPr>
            <a:r>
              <a:rPr lang="en-US" sz="2800" dirty="0" smtClean="0">
                <a:latin typeface="Palatino Linotype" pitchFamily="18" charset="0"/>
                <a:cs typeface="Arial"/>
              </a:rPr>
              <a:t>Other repositories</a:t>
            </a:r>
          </a:p>
          <a:p>
            <a:pPr>
              <a:buClr>
                <a:srgbClr val="B97C3F"/>
              </a:buClr>
            </a:pPr>
            <a:endParaRPr lang="en-US" sz="3200" dirty="0" smtClean="0">
              <a:cs typeface="Arial"/>
            </a:endParaRPr>
          </a:p>
          <a:p>
            <a:pPr>
              <a:buClr>
                <a:srgbClr val="B97C3F"/>
              </a:buClr>
            </a:pPr>
            <a:endParaRPr lang="en-US" sz="3200" dirty="0" smtClean="0">
              <a:cs typeface="Arial"/>
            </a:endParaRPr>
          </a:p>
          <a:p>
            <a:pPr>
              <a:buClr>
                <a:srgbClr val="B97C3F"/>
              </a:buClr>
            </a:pPr>
            <a:endParaRPr lang="en-US" sz="3200" dirty="0" smtClean="0">
              <a:cs typeface="Arial"/>
            </a:endParaRPr>
          </a:p>
          <a:p>
            <a:pPr>
              <a:buClr>
                <a:srgbClr val="B97C3F"/>
              </a:buClr>
            </a:pPr>
            <a:endParaRPr lang="en-US" sz="3200" dirty="0" smtClean="0">
              <a:cs typeface="Arial"/>
            </a:endParaRPr>
          </a:p>
          <a:p>
            <a:pPr>
              <a:buClr>
                <a:srgbClr val="FA8362"/>
              </a:buClr>
            </a:pPr>
            <a:endParaRPr lang="en-US" dirty="0" smtClean="0">
              <a:cs typeface="Arial"/>
            </a:endParaRPr>
          </a:p>
          <a:p>
            <a:pPr>
              <a:buClr>
                <a:srgbClr val="FA8362"/>
              </a:buClr>
            </a:pPr>
            <a:endParaRPr lang="en-US" dirty="0" smtClean="0">
              <a:cs typeface="Arial"/>
            </a:endParaRPr>
          </a:p>
          <a:p>
            <a:pPr>
              <a:buClr>
                <a:srgbClr val="FA8362"/>
              </a:buClr>
            </a:pPr>
            <a:endParaRPr lang="en-US" dirty="0" smtClean="0">
              <a:cs typeface="Arial"/>
            </a:endParaRPr>
          </a:p>
          <a:p>
            <a:pPr>
              <a:buClr>
                <a:srgbClr val="FA8362"/>
              </a:buClr>
            </a:pPr>
            <a:endParaRPr lang="en-US" dirty="0" smtClean="0">
              <a:cs typeface="Arial"/>
            </a:endParaRPr>
          </a:p>
        </p:txBody>
      </p:sp>
      <p:grpSp>
        <p:nvGrpSpPr>
          <p:cNvPr id="14" name="Group 10"/>
          <p:cNvGrpSpPr/>
          <p:nvPr/>
        </p:nvGrpSpPr>
        <p:grpSpPr>
          <a:xfrm>
            <a:off x="4495800" y="990600"/>
            <a:ext cx="4648200" cy="934312"/>
            <a:chOff x="1080273" y="2087693"/>
            <a:chExt cx="6613023" cy="1605918"/>
          </a:xfrm>
        </p:grpSpPr>
        <p:sp>
          <p:nvSpPr>
            <p:cNvPr id="15" name="Rectangle 14"/>
            <p:cNvSpPr/>
            <p:nvPr/>
          </p:nvSpPr>
          <p:spPr>
            <a:xfrm>
              <a:off x="1080273" y="2087693"/>
              <a:ext cx="6613023" cy="1605918"/>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54534" y="2233111"/>
              <a:ext cx="5226923" cy="1460500"/>
            </a:xfrm>
            <a:prstGeom prst="rect">
              <a:avLst/>
            </a:prstGeom>
          </p:spPr>
        </p:pic>
      </p:grpSp>
      <p:pic>
        <p:nvPicPr>
          <p:cNvPr id="17" name="Picture 16" descr="paleodb.pdf"/>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91200" y="1905000"/>
            <a:ext cx="3352800" cy="3000563"/>
          </a:xfrm>
          <a:prstGeom prst="rect">
            <a:avLst/>
          </a:prstGeom>
        </p:spPr>
      </p:pic>
      <p:pic>
        <p:nvPicPr>
          <p:cNvPr id="19" name="Picture 59" descr="valvula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72358" y="4498569"/>
            <a:ext cx="2271642" cy="2359431"/>
          </a:xfrm>
          <a:prstGeom prst="rect">
            <a:avLst/>
          </a:prstGeom>
          <a:noFill/>
        </p:spPr>
      </p:pic>
      <p:pic>
        <p:nvPicPr>
          <p:cNvPr id="20" name="Picture 19" descr="ncbi.pd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24400" y="4480391"/>
            <a:ext cx="2362200" cy="2377610"/>
          </a:xfrm>
          <a:prstGeom prst="rect">
            <a:avLst/>
          </a:prstGeom>
        </p:spPr>
      </p:pic>
      <p:pic>
        <p:nvPicPr>
          <p:cNvPr id="21" name="Picture 20" descr="algae.pd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733800" y="3124200"/>
            <a:ext cx="2398824" cy="1066800"/>
          </a:xfrm>
          <a:prstGeom prst="rect">
            <a:avLst/>
          </a:prstGeom>
        </p:spPr>
      </p:pic>
      <p:pic>
        <p:nvPicPr>
          <p:cNvPr id="22" name="Picture 21" descr="treebase shot.jpg"/>
          <p:cNvPicPr>
            <a:picLocks noChangeAspect="1"/>
          </p:cNvPicPr>
          <p:nvPr/>
        </p:nvPicPr>
        <p:blipFill rotWithShape="1">
          <a:blip r:embed="rId8" cstate="email">
            <a:extLst>
              <a:ext uri="{28A0092B-C50C-407E-A947-70E740481C1C}">
                <a14:useLocalDpi xmlns:a14="http://schemas.microsoft.com/office/drawing/2010/main"/>
              </a:ext>
            </a:extLst>
          </a:blip>
          <a:srcRect l="-2"/>
          <a:stretch/>
        </p:blipFill>
        <p:spPr>
          <a:xfrm>
            <a:off x="914400" y="5715000"/>
            <a:ext cx="3425373" cy="719667"/>
          </a:xfrm>
          <a:prstGeom prst="rect">
            <a:avLst/>
          </a:prstGeom>
        </p:spPr>
      </p:pic>
      <p:pic>
        <p:nvPicPr>
          <p:cNvPr id="23" name="Picture 22" descr="morphbank.pdf"/>
          <p:cNvPicPr>
            <a:picLocks noChangeAspect="1"/>
          </p:cNvPicPr>
          <p:nvPr/>
        </p:nvPicPr>
        <p:blipFill>
          <a:blip r:embed="rId9"/>
          <a:stretch>
            <a:fillRect/>
          </a:stretch>
        </p:blipFill>
        <p:spPr>
          <a:xfrm>
            <a:off x="1" y="4484307"/>
            <a:ext cx="4114800" cy="884270"/>
          </a:xfrm>
          <a:prstGeom prst="rect">
            <a:avLst/>
          </a:prstGeom>
        </p:spPr>
      </p:pic>
      <p:pic>
        <p:nvPicPr>
          <p:cNvPr id="18" name="Picture 17" descr="https://www.idigbio.org/wiki/_media/idigbio_logo_rgb.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52400" y="228600"/>
            <a:ext cx="1523999" cy="47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322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65000"/>
                    <a:lumOff val="35000"/>
                  </a:schemeClr>
                </a:solidFill>
                <a:latin typeface="Arial" pitchFamily="34" charset="0"/>
                <a:cs typeface="Arial" pitchFamily="34" charset="0"/>
              </a:rPr>
              <a:t>Linking Collections to Ecology</a:t>
            </a:r>
            <a:endParaRPr lang="en-US" sz="400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1"/>
          </p:nvPr>
        </p:nvSpPr>
        <p:spPr>
          <a:xfrm>
            <a:off x="0" y="1623981"/>
            <a:ext cx="9144000" cy="5440362"/>
          </a:xfrm>
        </p:spPr>
        <p:txBody>
          <a:bodyPr>
            <a:normAutofit/>
          </a:bodyPr>
          <a:lstStyle/>
          <a:p>
            <a:pPr>
              <a:buClr>
                <a:srgbClr val="B97C3F"/>
              </a:buClr>
            </a:pPr>
            <a:r>
              <a:rPr lang="en-US" dirty="0" smtClean="0">
                <a:cs typeface="Arial"/>
              </a:rPr>
              <a:t>Through NEON</a:t>
            </a:r>
          </a:p>
          <a:p>
            <a:pPr>
              <a:buClr>
                <a:srgbClr val="FA8362"/>
              </a:buClr>
              <a:buNone/>
            </a:pPr>
            <a:endParaRPr lang="en-US" dirty="0" smtClean="0">
              <a:cs typeface="Arial"/>
            </a:endParaRPr>
          </a:p>
          <a:p>
            <a:pPr lvl="1">
              <a:buClr>
                <a:srgbClr val="FA8362"/>
              </a:buClr>
              <a:buNone/>
            </a:pPr>
            <a:endParaRPr lang="en-US" dirty="0" smtClean="0">
              <a:cs typeface="Arial"/>
            </a:endParaRPr>
          </a:p>
          <a:p>
            <a:pPr lvl="1">
              <a:buClr>
                <a:srgbClr val="B97C3F"/>
              </a:buClr>
            </a:pPr>
            <a:r>
              <a:rPr lang="en-US" dirty="0" smtClean="0">
                <a:cs typeface="Arial"/>
              </a:rPr>
              <a:t>Biological monitoring at sites across USA; collections</a:t>
            </a:r>
          </a:p>
          <a:p>
            <a:pPr lvl="1">
              <a:buClr>
                <a:srgbClr val="B97C3F"/>
              </a:buClr>
            </a:pPr>
            <a:r>
              <a:rPr lang="en-US" dirty="0" smtClean="0">
                <a:cs typeface="Arial"/>
              </a:rPr>
              <a:t>Baseline for changes in </a:t>
            </a:r>
          </a:p>
          <a:p>
            <a:pPr lvl="1">
              <a:buClr>
                <a:srgbClr val="B97C3F"/>
              </a:buClr>
              <a:buNone/>
            </a:pPr>
            <a:r>
              <a:rPr lang="en-US" dirty="0" smtClean="0">
                <a:cs typeface="Arial"/>
              </a:rPr>
              <a:t>	species distribution and </a:t>
            </a:r>
          </a:p>
          <a:p>
            <a:pPr lvl="1">
              <a:buClr>
                <a:srgbClr val="B97C3F"/>
              </a:buClr>
              <a:buNone/>
            </a:pPr>
            <a:r>
              <a:rPr lang="en-US" dirty="0" smtClean="0">
                <a:cs typeface="Arial"/>
              </a:rPr>
              <a:t>	abundance over time</a:t>
            </a:r>
            <a:endParaRPr lang="en-US" dirty="0">
              <a:cs typeface="Arial"/>
            </a:endParaRPr>
          </a:p>
        </p:txBody>
      </p:sp>
      <p:grpSp>
        <p:nvGrpSpPr>
          <p:cNvPr id="4" name="Group 10"/>
          <p:cNvGrpSpPr/>
          <p:nvPr/>
        </p:nvGrpSpPr>
        <p:grpSpPr>
          <a:xfrm>
            <a:off x="3329320" y="1511778"/>
            <a:ext cx="5814680" cy="1239112"/>
            <a:chOff x="1080273" y="2087693"/>
            <a:chExt cx="6613023" cy="1605918"/>
          </a:xfrm>
        </p:grpSpPr>
        <p:sp>
          <p:nvSpPr>
            <p:cNvPr id="8" name="Rectangle 7"/>
            <p:cNvSpPr/>
            <p:nvPr/>
          </p:nvSpPr>
          <p:spPr>
            <a:xfrm>
              <a:off x="1080273" y="2087693"/>
              <a:ext cx="6613023" cy="1605918"/>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9" name="Picture 8"/>
            <p:cNvPicPr>
              <a:picLocks noChangeAspect="1"/>
            </p:cNvPicPr>
            <p:nvPr/>
          </p:nvPicPr>
          <p:blipFill>
            <a:blip r:embed="rId3"/>
            <a:stretch>
              <a:fillRect/>
            </a:stretch>
          </p:blipFill>
          <p:spPr>
            <a:xfrm>
              <a:off x="1354534" y="2233111"/>
              <a:ext cx="5232400" cy="1460500"/>
            </a:xfrm>
            <a:prstGeom prst="rect">
              <a:avLst/>
            </a:prstGeom>
          </p:spPr>
        </p:pic>
      </p:gr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9600" y="3798180"/>
            <a:ext cx="4277590" cy="2983620"/>
          </a:xfrm>
          <a:prstGeom prst="rect">
            <a:avLst/>
          </a:prstGeom>
        </p:spPr>
      </p:pic>
      <p:sp>
        <p:nvSpPr>
          <p:cNvPr id="10" name="TextBox 9"/>
          <p:cNvSpPr txBox="1"/>
          <p:nvPr/>
        </p:nvSpPr>
        <p:spPr>
          <a:xfrm>
            <a:off x="2142364" y="2750890"/>
            <a:ext cx="7001636" cy="584776"/>
          </a:xfrm>
          <a:prstGeom prst="rect">
            <a:avLst/>
          </a:prstGeom>
          <a:noFill/>
        </p:spPr>
        <p:txBody>
          <a:bodyPr wrap="none" rtlCol="0">
            <a:spAutoFit/>
          </a:bodyPr>
          <a:lstStyle/>
          <a:p>
            <a:pPr defTabSz="457200"/>
            <a:r>
              <a:rPr lang="en-US" sz="3200" dirty="0" smtClean="0">
                <a:solidFill>
                  <a:srgbClr val="354F94"/>
                </a:solidFill>
                <a:latin typeface="Calibri"/>
                <a:cs typeface="Arial"/>
              </a:rPr>
              <a:t>National Ecological Observatory Network</a:t>
            </a:r>
            <a:endParaRPr lang="en-US" sz="3200" dirty="0">
              <a:solidFill>
                <a:srgbClr val="354F94"/>
              </a:solidFill>
              <a:latin typeface="Calibri"/>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65000"/>
                    <a:lumOff val="35000"/>
                  </a:schemeClr>
                </a:solidFill>
                <a:latin typeface="Arial" pitchFamily="34" charset="0"/>
                <a:cs typeface="Arial" pitchFamily="34" charset="0"/>
              </a:rPr>
              <a:t>Linking Collections to Ecology</a:t>
            </a:r>
            <a:endParaRPr lang="en-US" sz="400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1"/>
          </p:nvPr>
        </p:nvSpPr>
        <p:spPr>
          <a:xfrm>
            <a:off x="173642" y="1417638"/>
            <a:ext cx="8229600" cy="5440362"/>
          </a:xfrm>
        </p:spPr>
        <p:txBody>
          <a:bodyPr>
            <a:normAutofit/>
          </a:bodyPr>
          <a:lstStyle/>
          <a:p>
            <a:pPr>
              <a:buClr>
                <a:srgbClr val="B97C3F"/>
              </a:buClr>
            </a:pPr>
            <a:r>
              <a:rPr lang="en-US" dirty="0" smtClean="0">
                <a:cs typeface="Arial"/>
              </a:rPr>
              <a:t>Through collections from </a:t>
            </a:r>
            <a:r>
              <a:rPr lang="en-US" dirty="0" err="1" smtClean="0">
                <a:cs typeface="Arial"/>
              </a:rPr>
              <a:t>LTERs</a:t>
            </a:r>
            <a:endParaRPr lang="en-US" dirty="0" smtClean="0">
              <a:cs typeface="Arial"/>
            </a:endParaRPr>
          </a:p>
          <a:p>
            <a:pPr>
              <a:buClr>
                <a:srgbClr val="FA8362"/>
              </a:buClr>
            </a:pPr>
            <a:endParaRPr lang="en-US" dirty="0" smtClean="0">
              <a:cs typeface="Arial"/>
            </a:endParaRPr>
          </a:p>
          <a:p>
            <a:pPr>
              <a:buClr>
                <a:srgbClr val="FA8362"/>
              </a:buClr>
            </a:pPr>
            <a:endParaRPr lang="en-US" dirty="0" smtClean="0">
              <a:cs typeface="Arial"/>
            </a:endParaRPr>
          </a:p>
          <a:p>
            <a:pPr>
              <a:buClr>
                <a:srgbClr val="FA8362"/>
              </a:buClr>
            </a:pPr>
            <a:endParaRPr lang="en-US" dirty="0" smtClean="0">
              <a:cs typeface="Arial"/>
            </a:endParaRPr>
          </a:p>
          <a:p>
            <a:pPr>
              <a:buClr>
                <a:srgbClr val="FA8362"/>
              </a:buClr>
            </a:pPr>
            <a:endParaRPr lang="en-US" dirty="0" smtClean="0">
              <a:cs typeface="Arial"/>
            </a:endParaRPr>
          </a:p>
        </p:txBody>
      </p:sp>
      <p:pic>
        <p:nvPicPr>
          <p:cNvPr id="4" name="Picture 3"/>
          <p:cNvPicPr>
            <a:picLocks noChangeAspect="1"/>
          </p:cNvPicPr>
          <p:nvPr/>
        </p:nvPicPr>
        <p:blipFill>
          <a:blip r:embed="rId3"/>
          <a:stretch>
            <a:fillRect/>
          </a:stretch>
        </p:blipFill>
        <p:spPr>
          <a:xfrm>
            <a:off x="238225" y="2423718"/>
            <a:ext cx="6009840" cy="1005282"/>
          </a:xfrm>
          <a:prstGeom prst="rect">
            <a:avLst/>
          </a:prstGeom>
        </p:spPr>
      </p:pic>
      <p:pic>
        <p:nvPicPr>
          <p:cNvPr id="5" name="Picture 4"/>
          <p:cNvPicPr>
            <a:picLocks noChangeAspect="1"/>
          </p:cNvPicPr>
          <p:nvPr/>
        </p:nvPicPr>
        <p:blipFill>
          <a:blip r:embed="rId4"/>
          <a:stretch>
            <a:fillRect/>
          </a:stretch>
        </p:blipFill>
        <p:spPr>
          <a:xfrm>
            <a:off x="6466704" y="1417638"/>
            <a:ext cx="2499806" cy="2217219"/>
          </a:xfrm>
          <a:prstGeom prst="rect">
            <a:avLst/>
          </a:prstGeom>
        </p:spPr>
      </p:pic>
      <p:pic>
        <p:nvPicPr>
          <p:cNvPr id="6" name="Picture 5"/>
          <p:cNvPicPr>
            <a:picLocks noChangeAspect="1"/>
          </p:cNvPicPr>
          <p:nvPr/>
        </p:nvPicPr>
        <p:blipFill>
          <a:blip r:embed="rId5"/>
          <a:srcRect r="11147"/>
          <a:stretch>
            <a:fillRect/>
          </a:stretch>
        </p:blipFill>
        <p:spPr>
          <a:xfrm>
            <a:off x="4288442" y="3921359"/>
            <a:ext cx="2178262" cy="1846814"/>
          </a:xfrm>
          <a:prstGeom prst="rect">
            <a:avLst/>
          </a:prstGeom>
        </p:spPr>
      </p:pic>
      <p:pic>
        <p:nvPicPr>
          <p:cNvPr id="10" name="Picture 9"/>
          <p:cNvPicPr>
            <a:picLocks noChangeAspect="1"/>
          </p:cNvPicPr>
          <p:nvPr/>
        </p:nvPicPr>
        <p:blipFill>
          <a:blip r:embed="rId6"/>
          <a:stretch>
            <a:fillRect/>
          </a:stretch>
        </p:blipFill>
        <p:spPr>
          <a:xfrm>
            <a:off x="6466703" y="3921359"/>
            <a:ext cx="2451523" cy="1846814"/>
          </a:xfrm>
          <a:prstGeom prst="rect">
            <a:avLst/>
          </a:prstGeom>
        </p:spPr>
      </p:pic>
      <p:pic>
        <p:nvPicPr>
          <p:cNvPr id="11" name="Picture 10"/>
          <p:cNvPicPr>
            <a:picLocks noChangeAspect="1"/>
          </p:cNvPicPr>
          <p:nvPr/>
        </p:nvPicPr>
        <p:blipFill>
          <a:blip r:embed="rId7"/>
          <a:srcRect r="15911"/>
          <a:stretch>
            <a:fillRect/>
          </a:stretch>
        </p:blipFill>
        <p:spPr>
          <a:xfrm>
            <a:off x="2383442" y="3921359"/>
            <a:ext cx="2061452" cy="1846813"/>
          </a:xfrm>
          <a:prstGeom prst="rect">
            <a:avLst/>
          </a:prstGeom>
        </p:spPr>
      </p:pic>
      <p:pic>
        <p:nvPicPr>
          <p:cNvPr id="12" name="Picture 11"/>
          <p:cNvPicPr>
            <a:picLocks noChangeAspect="1"/>
          </p:cNvPicPr>
          <p:nvPr/>
        </p:nvPicPr>
        <p:blipFill>
          <a:blip r:embed="rId8"/>
          <a:stretch>
            <a:fillRect/>
          </a:stretch>
        </p:blipFill>
        <p:spPr>
          <a:xfrm>
            <a:off x="238225" y="3921359"/>
            <a:ext cx="2451524" cy="1846814"/>
          </a:xfrm>
          <a:prstGeom prst="rect">
            <a:avLst/>
          </a:prstGeom>
        </p:spPr>
      </p:pic>
      <p:pic>
        <p:nvPicPr>
          <p:cNvPr id="13" name="Picture 4"/>
          <p:cNvPicPr>
            <a:picLocks noChangeAspect="1" noChangeArrowheads="1"/>
          </p:cNvPicPr>
          <p:nvPr/>
        </p:nvPicPr>
        <p:blipFill>
          <a:blip r:embed="rId9"/>
          <a:srcRect/>
          <a:stretch>
            <a:fillRect/>
          </a:stretch>
        </p:blipFill>
        <p:spPr bwMode="auto">
          <a:xfrm>
            <a:off x="4414295" y="5782372"/>
            <a:ext cx="981249" cy="981249"/>
          </a:xfrm>
          <a:prstGeom prst="rect">
            <a:avLst/>
          </a:prstGeom>
          <a:noFill/>
          <a:ln w="9525">
            <a:noFill/>
            <a:miter lim="800000"/>
            <a:headEnd/>
            <a:tailEnd/>
          </a:ln>
          <a:effectLst/>
        </p:spPr>
      </p:pic>
      <p:pic>
        <p:nvPicPr>
          <p:cNvPr id="16" name="Picture 2"/>
          <p:cNvPicPr>
            <a:picLocks noChangeAspect="1" noChangeArrowheads="1"/>
          </p:cNvPicPr>
          <p:nvPr/>
        </p:nvPicPr>
        <p:blipFill>
          <a:blip r:embed="rId10"/>
          <a:srcRect/>
          <a:stretch>
            <a:fillRect/>
          </a:stretch>
        </p:blipFill>
        <p:spPr bwMode="auto">
          <a:xfrm>
            <a:off x="7010400" y="6047321"/>
            <a:ext cx="1771650" cy="548741"/>
          </a:xfrm>
          <a:prstGeom prst="rect">
            <a:avLst/>
          </a:prstGeom>
          <a:noFill/>
          <a:ln w="9525">
            <a:noFill/>
            <a:miter lim="800000"/>
            <a:headEnd/>
            <a:tailEnd/>
          </a:ln>
        </p:spPr>
      </p:pic>
    </p:spTree>
    <p:extLst>
      <p:ext uri="{BB962C8B-B14F-4D97-AF65-F5344CB8AC3E}">
        <p14:creationId xmlns:p14="http://schemas.microsoft.com/office/powerpoint/2010/main" val="3163058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body" idx="1"/>
          </p:nvPr>
        </p:nvSpPr>
        <p:spPr>
          <a:xfrm>
            <a:off x="457200" y="1417638"/>
            <a:ext cx="8229600" cy="4525963"/>
          </a:xfrm>
        </p:spPr>
        <p:txBody>
          <a:bodyPr/>
          <a:lstStyle/>
          <a:p>
            <a:pPr marL="0" indent="0">
              <a:buClr>
                <a:srgbClr val="B97C3F"/>
              </a:buClr>
              <a:buNone/>
            </a:pPr>
            <a:r>
              <a:rPr lang="en-US" sz="2800" dirty="0" err="1" smtClean="0">
                <a:latin typeface="Palatino Linotype" pitchFamily="18" charset="0"/>
                <a:cs typeface="Arial"/>
              </a:rPr>
              <a:t>Paleobiology</a:t>
            </a:r>
            <a:r>
              <a:rPr lang="en-US" sz="2800" dirty="0" smtClean="0">
                <a:latin typeface="Palatino Linotype" pitchFamily="18" charset="0"/>
                <a:cs typeface="Arial"/>
              </a:rPr>
              <a:t> Database </a:t>
            </a:r>
          </a:p>
          <a:p>
            <a:pPr marL="457200" lvl="1" indent="0">
              <a:buClr>
                <a:srgbClr val="B97C3F"/>
              </a:buClr>
              <a:buNone/>
            </a:pPr>
            <a:r>
              <a:rPr lang="en-US" dirty="0" smtClean="0">
                <a:cs typeface="Arial"/>
              </a:rPr>
              <a:t>(</a:t>
            </a:r>
            <a:r>
              <a:rPr lang="en-US" dirty="0" smtClean="0">
                <a:cs typeface="Arial"/>
                <a:hlinkClick r:id="rId3"/>
              </a:rPr>
              <a:t>http</a:t>
            </a:r>
            <a:r>
              <a:rPr lang="en-US" dirty="0">
                <a:cs typeface="Arial"/>
                <a:hlinkClick r:id="rId3"/>
              </a:rPr>
              <a:t>://paleodb.org/cgi-bin/bridge.pl</a:t>
            </a:r>
            <a:r>
              <a:rPr lang="en-US" dirty="0">
                <a:cs typeface="Arial"/>
              </a:rPr>
              <a:t>)</a:t>
            </a:r>
            <a:endParaRPr lang="en-US" dirty="0" smtClean="0">
              <a:cs typeface="Arial"/>
            </a:endParaRPr>
          </a:p>
          <a:p>
            <a:pPr>
              <a:buClr>
                <a:srgbClr val="FA8362"/>
              </a:buClr>
            </a:pPr>
            <a:endParaRPr lang="en-US" dirty="0">
              <a:cs typeface="Arial"/>
            </a:endParaRPr>
          </a:p>
        </p:txBody>
      </p:sp>
      <p:pic>
        <p:nvPicPr>
          <p:cNvPr id="5" name="Picture 4" descr="paleodb.pd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57200" y="2590800"/>
            <a:ext cx="8195201" cy="4219763"/>
          </a:xfrm>
          <a:prstGeom prst="rect">
            <a:avLst/>
          </a:prstGeom>
        </p:spPr>
      </p:pic>
      <p:sp>
        <p:nvSpPr>
          <p:cNvPr id="10" name="Rectangle 4"/>
          <p:cNvSpPr>
            <a:spLocks noGrp="1" noChangeArrowheads="1"/>
          </p:cNvSpPr>
          <p:nvPr>
            <p:ph type="title"/>
          </p:nvPr>
        </p:nvSpPr>
        <p:spPr>
          <a:xfrm>
            <a:off x="0" y="274638"/>
            <a:ext cx="9144000" cy="1143000"/>
          </a:xfrm>
        </p:spPr>
        <p:txBody>
          <a:bodyPr>
            <a:noAutofit/>
          </a:bodyPr>
          <a:lstStyle/>
          <a:p>
            <a:r>
              <a:rPr lang="en-US" sz="3600" dirty="0">
                <a:solidFill>
                  <a:schemeClr val="tx1">
                    <a:lumMod val="65000"/>
                    <a:lumOff val="35000"/>
                  </a:schemeClr>
                </a:solidFill>
                <a:latin typeface="Arial" pitchFamily="34" charset="0"/>
                <a:cs typeface="Arial" pitchFamily="34" charset="0"/>
              </a:rPr>
              <a:t>Linking</a:t>
            </a:r>
            <a:r>
              <a:rPr lang="en-US" sz="3600" dirty="0" smtClean="0">
                <a:solidFill>
                  <a:schemeClr val="tx1">
                    <a:lumMod val="65000"/>
                    <a:lumOff val="35000"/>
                  </a:schemeClr>
                </a:solidFill>
                <a:latin typeface="Arial" pitchFamily="34" charset="0"/>
                <a:cs typeface="Arial" pitchFamily="34" charset="0"/>
              </a:rPr>
              <a:t> Collections </a:t>
            </a:r>
            <a:r>
              <a:rPr lang="en-US" sz="3600" dirty="0">
                <a:solidFill>
                  <a:schemeClr val="tx1">
                    <a:lumMod val="65000"/>
                    <a:lumOff val="35000"/>
                  </a:schemeClr>
                </a:solidFill>
                <a:latin typeface="Arial" pitchFamily="34" charset="0"/>
                <a:cs typeface="Arial" pitchFamily="34" charset="0"/>
              </a:rPr>
              <a:t>to </a:t>
            </a:r>
            <a:r>
              <a:rPr lang="en-US" sz="3600" dirty="0" err="1">
                <a:solidFill>
                  <a:schemeClr val="tx1">
                    <a:lumMod val="65000"/>
                    <a:lumOff val="35000"/>
                  </a:schemeClr>
                </a:solidFill>
                <a:latin typeface="Arial" pitchFamily="34" charset="0"/>
                <a:cs typeface="Arial" pitchFamily="34" charset="0"/>
              </a:rPr>
              <a:t>Paleobiology</a:t>
            </a:r>
            <a:endParaRPr lang="en-US" sz="3600" dirty="0">
              <a:solidFill>
                <a:schemeClr val="tx1">
                  <a:lumMod val="65000"/>
                  <a:lumOff val="3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65000"/>
                    <a:lumOff val="35000"/>
                  </a:schemeClr>
                </a:solidFill>
                <a:latin typeface="Arial" pitchFamily="34" charset="0"/>
                <a:cs typeface="Arial" pitchFamily="34" charset="0"/>
              </a:rPr>
              <a:t>Linking Collections to Genomics</a:t>
            </a:r>
            <a:endParaRPr lang="en-US" sz="400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1"/>
          </p:nvPr>
        </p:nvSpPr>
        <p:spPr>
          <a:xfrm>
            <a:off x="225774" y="1417638"/>
            <a:ext cx="8461026" cy="4525963"/>
          </a:xfrm>
        </p:spPr>
        <p:txBody>
          <a:bodyPr/>
          <a:lstStyle/>
          <a:p>
            <a:pPr>
              <a:buClr>
                <a:srgbClr val="B97C3F"/>
              </a:buClr>
            </a:pPr>
            <a:r>
              <a:rPr lang="en-US" dirty="0" smtClean="0">
                <a:cs typeface="Arial"/>
              </a:rPr>
              <a:t>National network of tissue and genetic </a:t>
            </a:r>
          </a:p>
          <a:p>
            <a:pPr>
              <a:buClr>
                <a:srgbClr val="FA8362"/>
              </a:buClr>
              <a:buNone/>
            </a:pPr>
            <a:r>
              <a:rPr lang="en-US" dirty="0">
                <a:cs typeface="Arial"/>
              </a:rPr>
              <a:t>	</a:t>
            </a:r>
            <a:r>
              <a:rPr lang="en-US" dirty="0" smtClean="0">
                <a:cs typeface="Arial"/>
              </a:rPr>
              <a:t>resources</a:t>
            </a:r>
          </a:p>
        </p:txBody>
      </p:sp>
      <p:pic>
        <p:nvPicPr>
          <p:cNvPr id="4" name="Picture 59" descr="valvula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774" y="2478180"/>
            <a:ext cx="3152019" cy="3273831"/>
          </a:xfrm>
          <a:prstGeom prst="rect">
            <a:avLst/>
          </a:prstGeom>
          <a:noFill/>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176669" y="1417638"/>
            <a:ext cx="1967331" cy="1184965"/>
          </a:xfrm>
          <a:prstGeom prst="rect">
            <a:avLst/>
          </a:prstGeom>
        </p:spPr>
      </p:pic>
      <p:grpSp>
        <p:nvGrpSpPr>
          <p:cNvPr id="6" name="Group 10"/>
          <p:cNvGrpSpPr/>
          <p:nvPr/>
        </p:nvGrpSpPr>
        <p:grpSpPr>
          <a:xfrm>
            <a:off x="3657600" y="4953000"/>
            <a:ext cx="3657600" cy="819062"/>
            <a:chOff x="3766357" y="5073187"/>
            <a:chExt cx="4496272" cy="1456277"/>
          </a:xfrm>
        </p:grpSpPr>
        <p:pic>
          <p:nvPicPr>
            <p:cNvPr id="7" name="Picture 6" descr="grr.pd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766357" y="5073187"/>
              <a:ext cx="4496272" cy="525574"/>
            </a:xfrm>
            <a:prstGeom prst="rect">
              <a:avLst/>
            </a:prstGeom>
          </p:spPr>
        </p:pic>
        <p:pic>
          <p:nvPicPr>
            <p:cNvPr id="8" name="Picture 7" descr="grr.pd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123998" y="5598761"/>
              <a:ext cx="2642289" cy="930703"/>
            </a:xfrm>
            <a:prstGeom prst="rect">
              <a:avLst/>
            </a:prstGeom>
          </p:spPr>
        </p:pic>
      </p:grpSp>
      <p:pic>
        <p:nvPicPr>
          <p:cNvPr id="13" name="Picture 12" descr="map.pd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82775" y="2007634"/>
            <a:ext cx="3154460" cy="2396632"/>
          </a:xfrm>
          <a:prstGeom prst="rect">
            <a:avLst/>
          </a:prstGeom>
        </p:spPr>
      </p:pic>
      <p:pic>
        <p:nvPicPr>
          <p:cNvPr id="14" name="Picture 13" descr="grr stats.pdf"/>
          <p:cNvPicPr>
            <a:picLocks noChangeAspect="1"/>
          </p:cNvPicPr>
          <p:nvPr/>
        </p:nvPicPr>
        <p:blipFill>
          <a:blip r:embed="rId8" cstate="email">
            <a:alphaModFix/>
            <a:extLst>
              <a:ext uri="{28A0092B-C50C-407E-A947-70E740481C1C}">
                <a14:useLocalDpi xmlns:a14="http://schemas.microsoft.com/office/drawing/2010/main"/>
              </a:ext>
            </a:extLst>
          </a:blip>
          <a:stretch>
            <a:fillRect/>
          </a:stretch>
        </p:blipFill>
        <p:spPr>
          <a:xfrm>
            <a:off x="6813492" y="3048000"/>
            <a:ext cx="2254308" cy="1830522"/>
          </a:xfrm>
          <a:prstGeom prst="rect">
            <a:avLst/>
          </a:prstGeom>
        </p:spPr>
      </p:pic>
      <p:pic>
        <p:nvPicPr>
          <p:cNvPr id="15" name="Picture 2"/>
          <p:cNvPicPr>
            <a:picLocks noChangeAspect="1" noChangeArrowheads="1"/>
          </p:cNvPicPr>
          <p:nvPr/>
        </p:nvPicPr>
        <p:blipFill>
          <a:blip r:embed="rId9"/>
          <a:srcRect/>
          <a:stretch>
            <a:fillRect/>
          </a:stretch>
        </p:blipFill>
        <p:spPr bwMode="auto">
          <a:xfrm>
            <a:off x="7010400" y="6047321"/>
            <a:ext cx="1771650" cy="5487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B Presentation Template">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Flow">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Flow">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Flow">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EAB Presentation Template.potx</Template>
  <TotalTime>48093</TotalTime>
  <Words>2040</Words>
  <Application>Microsoft Office PowerPoint</Application>
  <PresentationFormat>On-screen Show (4:3)</PresentationFormat>
  <Paragraphs>247</Paragraphs>
  <Slides>32</Slides>
  <Notes>16</Notes>
  <HiddenSlides>0</HiddenSlides>
  <MMClips>0</MMClips>
  <ScaleCrop>false</ScaleCrop>
  <HeadingPairs>
    <vt:vector size="4" baseType="variant">
      <vt:variant>
        <vt:lpstr>Theme</vt:lpstr>
      </vt:variant>
      <vt:variant>
        <vt:i4>6</vt:i4>
      </vt:variant>
      <vt:variant>
        <vt:lpstr>Slide Titles</vt:lpstr>
      </vt:variant>
      <vt:variant>
        <vt:i4>32</vt:i4>
      </vt:variant>
    </vt:vector>
  </HeadingPairs>
  <TitlesOfParts>
    <vt:vector size="38" baseType="lpstr">
      <vt:lpstr>EAB Presentation Template</vt:lpstr>
      <vt:lpstr>Flow</vt:lpstr>
      <vt:lpstr>1_Flow</vt:lpstr>
      <vt:lpstr>2_Flow</vt:lpstr>
      <vt:lpstr>Office Theme</vt:lpstr>
      <vt:lpstr>5_Office Theme</vt:lpstr>
      <vt:lpstr>Research Coordination, Scientific Community Outreach, Education &amp; Public Outreach</vt:lpstr>
      <vt:lpstr>Digitization of Biodiversity Collections Data Interactive, Integrative, Innovative </vt:lpstr>
      <vt:lpstr>Digitization of Biodiversity Collections Data Interactive, Integrative, Innovative </vt:lpstr>
      <vt:lpstr>PowerPoint Presentation</vt:lpstr>
      <vt:lpstr>Linking Collections to…</vt:lpstr>
      <vt:lpstr>Linking Collections to Ecology</vt:lpstr>
      <vt:lpstr>Linking Collections to Ecology</vt:lpstr>
      <vt:lpstr>Linking Collections to Paleobiology</vt:lpstr>
      <vt:lpstr>Linking Collections to Genomics</vt:lpstr>
      <vt:lpstr>Linking Collections to Genomics</vt:lpstr>
      <vt:lpstr>Linking to Living Collections</vt:lpstr>
      <vt:lpstr>Digitization of Biodiversity Collections Data Interactive, Integrative, Innovative </vt:lpstr>
      <vt:lpstr>PowerPoint Presentation</vt:lpstr>
      <vt:lpstr>PowerPoint Presentation</vt:lpstr>
      <vt:lpstr>Research Activities for Year 2</vt:lpstr>
      <vt:lpstr>Research Workshop  and Working Group</vt:lpstr>
      <vt:lpstr>Part 2. Education &amp; Outreach (E&amp;O) and Evaluation</vt:lpstr>
      <vt:lpstr>iDigBio E&amp;O framework has followed NSFs Broader Impact criteria**</vt:lpstr>
      <vt:lpstr>(NSFs BI criteria are changing soon!)</vt:lpstr>
      <vt:lpstr>iDigBio E &amp; O activities so far</vt:lpstr>
      <vt:lpstr>Engaging the university community:  training the next generation </vt:lpstr>
      <vt:lpstr>Engaging the scientific community</vt:lpstr>
      <vt:lpstr> Broadening representation iDigBio Visiting Scholars program </vt:lpstr>
      <vt:lpstr>E&amp;O activities—future opportunities and possible activities</vt:lpstr>
      <vt:lpstr>Analysis TCN BI activities (N=7)* (if explicitly stated)</vt:lpstr>
      <vt:lpstr>TCNs’ BI general overview</vt:lpstr>
      <vt:lpstr>Workshop/Working Group Proposal Process</vt:lpstr>
      <vt:lpstr>iDigBio Paleo Outreach</vt:lpstr>
      <vt:lpstr>FOSSIL project, continued</vt:lpstr>
      <vt:lpstr>Future: We (TCNs and iDigBio) need to continue to identify target additional audiences, interest, and user groups for E&amp;O</vt:lpstr>
      <vt:lpstr>Overall ADBC Goals 2020 related to E&amp;O</vt:lpstr>
      <vt:lpstr>Evaluation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adm-acis</dc:creator>
  <cp:lastModifiedBy>Bruce</cp:lastModifiedBy>
  <cp:revision>2073</cp:revision>
  <dcterms:created xsi:type="dcterms:W3CDTF">2006-08-16T00:00:00Z</dcterms:created>
  <dcterms:modified xsi:type="dcterms:W3CDTF">2012-10-23T10:34:34Z</dcterms:modified>
</cp:coreProperties>
</file>